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57" r:id="rId3"/>
    <p:sldId id="333" r:id="rId4"/>
    <p:sldId id="338" r:id="rId5"/>
    <p:sldId id="263" r:id="rId6"/>
    <p:sldId id="312" r:id="rId7"/>
    <p:sldId id="334" r:id="rId8"/>
    <p:sldId id="272" r:id="rId9"/>
    <p:sldId id="336" r:id="rId10"/>
    <p:sldId id="335" r:id="rId11"/>
    <p:sldId id="273" r:id="rId12"/>
    <p:sldId id="274" r:id="rId13"/>
    <p:sldId id="275" r:id="rId14"/>
    <p:sldId id="276" r:id="rId15"/>
    <p:sldId id="277" r:id="rId16"/>
    <p:sldId id="261" r:id="rId17"/>
    <p:sldId id="337" r:id="rId18"/>
    <p:sldId id="279" r:id="rId19"/>
    <p:sldId id="280" r:id="rId20"/>
    <p:sldId id="281" r:id="rId21"/>
    <p:sldId id="282" r:id="rId22"/>
    <p:sldId id="258" r:id="rId23"/>
    <p:sldId id="319" r:id="rId24"/>
    <p:sldId id="320" r:id="rId25"/>
    <p:sldId id="321" r:id="rId26"/>
    <p:sldId id="264" r:id="rId27"/>
    <p:sldId id="265" r:id="rId28"/>
    <p:sldId id="259" r:id="rId29"/>
    <p:sldId id="266" r:id="rId30"/>
    <p:sldId id="267" r:id="rId31"/>
    <p:sldId id="268" r:id="rId32"/>
    <p:sldId id="270" r:id="rId33"/>
    <p:sldId id="271" r:id="rId34"/>
    <p:sldId id="283" r:id="rId35"/>
    <p:sldId id="284" r:id="rId36"/>
    <p:sldId id="285" r:id="rId37"/>
    <p:sldId id="286" r:id="rId38"/>
    <p:sldId id="288" r:id="rId39"/>
    <p:sldId id="289" r:id="rId40"/>
    <p:sldId id="290" r:id="rId41"/>
    <p:sldId id="291" r:id="rId42"/>
    <p:sldId id="293" r:id="rId43"/>
    <p:sldId id="295" r:id="rId44"/>
    <p:sldId id="294" r:id="rId45"/>
    <p:sldId id="297" r:id="rId46"/>
    <p:sldId id="287" r:id="rId47"/>
    <p:sldId id="298" r:id="rId48"/>
    <p:sldId id="325" r:id="rId49"/>
    <p:sldId id="324" r:id="rId50"/>
    <p:sldId id="300" r:id="rId51"/>
    <p:sldId id="322" r:id="rId52"/>
    <p:sldId id="326" r:id="rId53"/>
    <p:sldId id="328" r:id="rId54"/>
    <p:sldId id="329" r:id="rId55"/>
    <p:sldId id="332" r:id="rId56"/>
    <p:sldId id="331" r:id="rId57"/>
    <p:sldId id="339" r:id="rId58"/>
    <p:sldId id="323" r:id="rId59"/>
    <p:sldId id="330" r:id="rId60"/>
    <p:sldId id="302" r:id="rId61"/>
    <p:sldId id="303" r:id="rId62"/>
    <p:sldId id="304" r:id="rId63"/>
    <p:sldId id="299" r:id="rId64"/>
    <p:sldId id="305" r:id="rId65"/>
    <p:sldId id="306" r:id="rId66"/>
    <p:sldId id="307" r:id="rId67"/>
    <p:sldId id="315" r:id="rId68"/>
    <p:sldId id="317" r:id="rId69"/>
    <p:sldId id="318" r:id="rId70"/>
    <p:sldId id="31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9944A63-BCC0-4CF4-8D8E-D1D03F5E3111}">
          <p14:sldIdLst>
            <p14:sldId id="256"/>
            <p14:sldId id="257"/>
            <p14:sldId id="333"/>
            <p14:sldId id="338"/>
            <p14:sldId id="263"/>
            <p14:sldId id="312"/>
            <p14:sldId id="334"/>
            <p14:sldId id="272"/>
            <p14:sldId id="336"/>
            <p14:sldId id="335"/>
            <p14:sldId id="273"/>
            <p14:sldId id="274"/>
            <p14:sldId id="275"/>
            <p14:sldId id="276"/>
            <p14:sldId id="277"/>
            <p14:sldId id="261"/>
            <p14:sldId id="337"/>
            <p14:sldId id="279"/>
            <p14:sldId id="280"/>
            <p14:sldId id="281"/>
            <p14:sldId id="282"/>
            <p14:sldId id="258"/>
            <p14:sldId id="319"/>
            <p14:sldId id="320"/>
            <p14:sldId id="321"/>
            <p14:sldId id="264"/>
            <p14:sldId id="265"/>
            <p14:sldId id="259"/>
            <p14:sldId id="266"/>
            <p14:sldId id="267"/>
            <p14:sldId id="268"/>
            <p14:sldId id="270"/>
            <p14:sldId id="271"/>
            <p14:sldId id="283"/>
            <p14:sldId id="284"/>
            <p14:sldId id="285"/>
            <p14:sldId id="286"/>
            <p14:sldId id="288"/>
            <p14:sldId id="289"/>
            <p14:sldId id="290"/>
            <p14:sldId id="291"/>
            <p14:sldId id="293"/>
            <p14:sldId id="295"/>
            <p14:sldId id="294"/>
            <p14:sldId id="297"/>
            <p14:sldId id="287"/>
            <p14:sldId id="298"/>
            <p14:sldId id="325"/>
            <p14:sldId id="324"/>
          </p14:sldIdLst>
        </p14:section>
        <p14:section name="无标题节" id="{62A4A83D-4878-4855-B6E3-D23F19532250}">
          <p14:sldIdLst>
            <p14:sldId id="300"/>
            <p14:sldId id="322"/>
            <p14:sldId id="326"/>
            <p14:sldId id="328"/>
            <p14:sldId id="329"/>
            <p14:sldId id="332"/>
            <p14:sldId id="331"/>
            <p14:sldId id="339"/>
            <p14:sldId id="323"/>
            <p14:sldId id="330"/>
            <p14:sldId id="302"/>
            <p14:sldId id="303"/>
            <p14:sldId id="304"/>
            <p14:sldId id="299"/>
            <p14:sldId id="305"/>
            <p14:sldId id="306"/>
            <p14:sldId id="307"/>
            <p14:sldId id="315"/>
            <p14:sldId id="317"/>
            <p14:sldId id="318"/>
            <p14:sldId id="31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梁 靖雲" initials="梁" lastIdx="1" clrIdx="0">
    <p:extLst>
      <p:ext uri="{19B8F6BF-5375-455C-9EA6-DF929625EA0E}">
        <p15:presenceInfo xmlns:p15="http://schemas.microsoft.com/office/powerpoint/2012/main" userId="983bc923354ec9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14" autoAdjust="0"/>
  </p:normalViewPr>
  <p:slideViewPr>
    <p:cSldViewPr snapToGrid="0">
      <p:cViewPr varScale="1">
        <p:scale>
          <a:sx n="100" d="100"/>
          <a:sy n="100" d="100"/>
        </p:scale>
        <p:origin x="9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an yx" userId="a6d27dfb2d199e49" providerId="LiveId" clId="{33283030-3A0E-4CDD-AA7F-C9BABCE208AE}"/>
    <pc:docChg chg="modSld">
      <pc:chgData name="duan yx" userId="a6d27dfb2d199e49" providerId="LiveId" clId="{33283030-3A0E-4CDD-AA7F-C9BABCE208AE}" dt="2019-12-22T09:57:33.242" v="1" actId="1035"/>
      <pc:docMkLst>
        <pc:docMk/>
      </pc:docMkLst>
      <pc:sldChg chg="modSp">
        <pc:chgData name="duan yx" userId="a6d27dfb2d199e49" providerId="LiveId" clId="{33283030-3A0E-4CDD-AA7F-C9BABCE208AE}" dt="2019-12-22T09:50:26.691" v="0" actId="1036"/>
        <pc:sldMkLst>
          <pc:docMk/>
          <pc:sldMk cId="2681876271" sldId="275"/>
        </pc:sldMkLst>
        <pc:spChg chg="mod">
          <ac:chgData name="duan yx" userId="a6d27dfb2d199e49" providerId="LiveId" clId="{33283030-3A0E-4CDD-AA7F-C9BABCE208AE}" dt="2019-12-22T09:50:26.691" v="0" actId="1036"/>
          <ac:spMkLst>
            <pc:docMk/>
            <pc:sldMk cId="2681876271" sldId="275"/>
            <ac:spMk id="3" creationId="{F80311BD-D4A4-49A8-ACE1-77D806B1B77E}"/>
          </ac:spMkLst>
        </pc:spChg>
      </pc:sldChg>
      <pc:sldChg chg="modSp">
        <pc:chgData name="duan yx" userId="a6d27dfb2d199e49" providerId="LiveId" clId="{33283030-3A0E-4CDD-AA7F-C9BABCE208AE}" dt="2019-12-22T09:57:33.242" v="1" actId="1035"/>
        <pc:sldMkLst>
          <pc:docMk/>
          <pc:sldMk cId="44257412" sldId="337"/>
        </pc:sldMkLst>
        <pc:spChg chg="mod">
          <ac:chgData name="duan yx" userId="a6d27dfb2d199e49" providerId="LiveId" clId="{33283030-3A0E-4CDD-AA7F-C9BABCE208AE}" dt="2019-12-22T09:57:33.242" v="1" actId="1035"/>
          <ac:spMkLst>
            <pc:docMk/>
            <pc:sldMk cId="44257412" sldId="337"/>
            <ac:spMk id="3" creationId="{7B3774EE-33B9-400A-83E9-700AFA03677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0-16T13:11:30.828" idx="1">
    <p:pos x="10" y="10"/>
    <p:text>简单，无趣，不对应任何真实情景，一个物理量随另一个物理量连续变化</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16T13:11:30.828" idx="1">
    <p:pos x="10" y="10"/>
    <p:text>简单，无趣，不对应任何真实情景，一个物理量随另一个物理量连续变化</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DE54E-89E5-4F65-9CC6-63C18A13E089}" type="datetimeFigureOut">
              <a:rPr lang="zh-CN" altLang="en-US" smtClean="0"/>
              <a:t>2019/12/22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A7450-440D-414D-BA39-665D5FF116DB}" type="slidenum">
              <a:rPr lang="zh-CN" altLang="en-US" smtClean="0"/>
              <a:t>‹#›</a:t>
            </a:fld>
            <a:endParaRPr lang="zh-CN" altLang="en-US"/>
          </a:p>
        </p:txBody>
      </p:sp>
    </p:spTree>
    <p:extLst>
      <p:ext uri="{BB962C8B-B14F-4D97-AF65-F5344CB8AC3E}">
        <p14:creationId xmlns:p14="http://schemas.microsoft.com/office/powerpoint/2010/main" val="281244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A7450-440D-414D-BA39-665D5FF116DB}" type="slidenum">
              <a:rPr lang="zh-CN" altLang="en-US" smtClean="0"/>
              <a:t>3</a:t>
            </a:fld>
            <a:endParaRPr lang="zh-CN" altLang="en-US"/>
          </a:p>
        </p:txBody>
      </p:sp>
    </p:spTree>
    <p:extLst>
      <p:ext uri="{BB962C8B-B14F-4D97-AF65-F5344CB8AC3E}">
        <p14:creationId xmlns:p14="http://schemas.microsoft.com/office/powerpoint/2010/main" val="190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A7450-440D-414D-BA39-665D5FF116DB}" type="slidenum">
              <a:rPr lang="zh-CN" altLang="en-US" smtClean="0"/>
              <a:t>4</a:t>
            </a:fld>
            <a:endParaRPr lang="zh-CN" altLang="en-US"/>
          </a:p>
        </p:txBody>
      </p:sp>
    </p:spTree>
    <p:extLst>
      <p:ext uri="{BB962C8B-B14F-4D97-AF65-F5344CB8AC3E}">
        <p14:creationId xmlns:p14="http://schemas.microsoft.com/office/powerpoint/2010/main" val="128410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a:t>
            </a:r>
            <a:r>
              <a:rPr lang="en-US" altLang="zh-CN" dirty="0"/>
              <a:t>Pi</a:t>
            </a:r>
            <a:r>
              <a:rPr lang="zh-CN" altLang="en-US" dirty="0"/>
              <a:t>的例子</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6</a:t>
            </a:fld>
            <a:endParaRPr lang="zh-CN" altLang="en-US"/>
          </a:p>
        </p:txBody>
      </p:sp>
    </p:spTree>
    <p:extLst>
      <p:ext uri="{BB962C8B-B14F-4D97-AF65-F5344CB8AC3E}">
        <p14:creationId xmlns:p14="http://schemas.microsoft.com/office/powerpoint/2010/main" val="82184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a:t>
            </a:r>
            <a:r>
              <a:rPr lang="en-US" altLang="zh-CN" dirty="0"/>
              <a:t>Pi</a:t>
            </a:r>
            <a:r>
              <a:rPr lang="zh-CN" altLang="en-US" dirty="0"/>
              <a:t>的例子</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7</a:t>
            </a:fld>
            <a:endParaRPr lang="zh-CN" altLang="en-US"/>
          </a:p>
        </p:txBody>
      </p:sp>
    </p:spTree>
    <p:extLst>
      <p:ext uri="{BB962C8B-B14F-4D97-AF65-F5344CB8AC3E}">
        <p14:creationId xmlns:p14="http://schemas.microsoft.com/office/powerpoint/2010/main" val="364675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别忘记放可视化了</a:t>
            </a:r>
          </a:p>
        </p:txBody>
      </p:sp>
      <p:sp>
        <p:nvSpPr>
          <p:cNvPr id="4" name="灯片编号占位符 3"/>
          <p:cNvSpPr>
            <a:spLocks noGrp="1"/>
          </p:cNvSpPr>
          <p:nvPr>
            <p:ph type="sldNum" sz="quarter" idx="5"/>
          </p:nvPr>
        </p:nvSpPr>
        <p:spPr/>
        <p:txBody>
          <a:bodyPr/>
          <a:lstStyle/>
          <a:p>
            <a:fld id="{DCAA7450-440D-414D-BA39-665D5FF116DB}" type="slidenum">
              <a:rPr lang="zh-CN" altLang="en-US" smtClean="0"/>
              <a:t>59</a:t>
            </a:fld>
            <a:endParaRPr lang="zh-CN" altLang="en-US"/>
          </a:p>
        </p:txBody>
      </p:sp>
    </p:spTree>
    <p:extLst>
      <p:ext uri="{BB962C8B-B14F-4D97-AF65-F5344CB8AC3E}">
        <p14:creationId xmlns:p14="http://schemas.microsoft.com/office/powerpoint/2010/main" val="3113596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12/22/2019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43.sv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0.png"/><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sv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6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prtkm/ising-monte-carlo" TargetMode="External"/><Relationship Id="rId2" Type="http://schemas.openxmlformats.org/officeDocument/2006/relationships/hyperlink" Target="https://zhuanlan.zhihu.com/p/2600847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77045-BE50-4792-B76C-E7BC8094BCBD}"/>
              </a:ext>
            </a:extLst>
          </p:cNvPr>
          <p:cNvSpPr>
            <a:spLocks noGrp="1"/>
          </p:cNvSpPr>
          <p:nvPr>
            <p:ph type="ctrTitle"/>
          </p:nvPr>
        </p:nvSpPr>
        <p:spPr>
          <a:xfrm>
            <a:off x="3094892" y="1726875"/>
            <a:ext cx="8786202" cy="2421464"/>
          </a:xfrm>
        </p:spPr>
        <p:txBody>
          <a:bodyPr>
            <a:normAutofit/>
          </a:bodyPr>
          <a:lstStyle/>
          <a:p>
            <a:pPr algn="ctr"/>
            <a:r>
              <a:rPr lang="zh-CN" altLang="en-US" dirty="0">
                <a:latin typeface="等线" panose="02010600030101010101" pitchFamily="2" charset="-122"/>
                <a:ea typeface="等线" panose="02010600030101010101" pitchFamily="2" charset="-122"/>
              </a:rPr>
              <a:t>蒙特卡洛数值方法</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及</a:t>
            </a:r>
            <a:br>
              <a:rPr lang="en-US" altLang="zh-CN" dirty="0">
                <a:latin typeface="等线" panose="02010600030101010101" pitchFamily="2" charset="-122"/>
                <a:ea typeface="等线" panose="02010600030101010101" pitchFamily="2" charset="-122"/>
              </a:rPr>
            </a:br>
            <a:r>
              <a:rPr lang="zh-CN" altLang="en-US" dirty="0">
                <a:latin typeface="等线" panose="02010600030101010101" pitchFamily="2" charset="-122"/>
                <a:ea typeface="等线" panose="02010600030101010101" pitchFamily="2" charset="-122"/>
              </a:rPr>
              <a:t>在伊辛模型上的应用</a:t>
            </a:r>
          </a:p>
        </p:txBody>
      </p:sp>
      <p:sp>
        <p:nvSpPr>
          <p:cNvPr id="3" name="副标题 2">
            <a:extLst>
              <a:ext uri="{FF2B5EF4-FFF2-40B4-BE49-F238E27FC236}">
                <a16:creationId xmlns:a16="http://schemas.microsoft.com/office/drawing/2014/main" id="{26933E30-2AA3-4EFD-8AC4-727FB62B7815}"/>
              </a:ext>
            </a:extLst>
          </p:cNvPr>
          <p:cNvSpPr>
            <a:spLocks noGrp="1"/>
          </p:cNvSpPr>
          <p:nvPr>
            <p:ph type="subTitle" idx="1"/>
          </p:nvPr>
        </p:nvSpPr>
        <p:spPr>
          <a:xfrm>
            <a:off x="3889130" y="4684670"/>
            <a:ext cx="7197726" cy="1405467"/>
          </a:xfrm>
        </p:spPr>
        <p:txBody>
          <a:bodyPr>
            <a:normAutofit/>
          </a:bodyPr>
          <a:lstStyle/>
          <a:p>
            <a:pPr algn="ctr"/>
            <a:r>
              <a:rPr lang="zh-CN" altLang="en-US" sz="2800" dirty="0"/>
              <a:t>梁靖雲 张宇昊</a:t>
            </a:r>
          </a:p>
        </p:txBody>
      </p:sp>
    </p:spTree>
    <p:extLst>
      <p:ext uri="{BB962C8B-B14F-4D97-AF65-F5344CB8AC3E}">
        <p14:creationId xmlns:p14="http://schemas.microsoft.com/office/powerpoint/2010/main" val="1137195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20038-03B6-4FC3-B06D-239517997DE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1CB8988-E419-4B2A-8E72-77DF1AC89C60}"/>
                  </a:ext>
                </a:extLst>
              </p:cNvPr>
              <p:cNvSpPr>
                <a:spLocks noGrp="1"/>
              </p:cNvSpPr>
              <p:nvPr>
                <p:ph idx="1"/>
              </p:nvPr>
            </p:nvSpPr>
            <p:spPr>
              <a:xfrm>
                <a:off x="685800" y="1734691"/>
                <a:ext cx="6236772" cy="4513709"/>
              </a:xfrm>
            </p:spPr>
            <p:txBody>
              <a:bodyPr>
                <a:noAutofit/>
              </a:bodyPr>
              <a:lstStyle/>
              <a:p>
                <a:r>
                  <a:rPr lang="zh-CN" altLang="en-US" sz="2800" dirty="0">
                    <a:latin typeface="等线" panose="02010600030101010101" pitchFamily="2" charset="-122"/>
                    <a:ea typeface="等线" panose="02010600030101010101" pitchFamily="2" charset="-122"/>
                  </a:rPr>
                  <a:t>正则系综中积分</a:t>
                </a:r>
                <a14:m>
                  <m:oMath xmlns:m="http://schemas.openxmlformats.org/officeDocument/2006/math">
                    <m:r>
                      <a:rPr lang="zh-CN" altLang="en-US" sz="2800" i="1" dirty="0">
                        <a:latin typeface="Cambria Math" panose="02040503050406030204" pitchFamily="18" charset="0"/>
                        <a:ea typeface="等线" panose="02010600030101010101" pitchFamily="2" charset="-122"/>
                      </a:rPr>
                      <m:t>区域是</m:t>
                    </m:r>
                    <m:r>
                      <a:rPr lang="zh-CN" altLang="en-US" sz="2800" i="1">
                        <a:latin typeface="Cambria Math" panose="02040503050406030204" pitchFamily="18" charset="0"/>
                        <a:ea typeface="等线" panose="02010600030101010101" pitchFamily="2" charset="-122"/>
                      </a:rPr>
                      <m:t>整个</m:t>
                    </m:r>
                  </m:oMath>
                </a14:m>
                <a:r>
                  <a:rPr lang="zh-CN" altLang="en-US" sz="2800" dirty="0">
                    <a:latin typeface="等线" panose="02010600030101010101" pitchFamily="2" charset="-122"/>
                    <a:ea typeface="等线" panose="02010600030101010101" pitchFamily="2" charset="-122"/>
                  </a:rPr>
                  <a:t>相空间，分布函数</a:t>
                </a:r>
                <a14:m>
                  <m:oMath xmlns:m="http://schemas.openxmlformats.org/officeDocument/2006/math">
                    <m:r>
                      <a:rPr lang="en-US" altLang="zh-CN" sz="2800" i="1">
                        <a:latin typeface="Cambria Math" panose="02040503050406030204" pitchFamily="18" charset="0"/>
                        <a:ea typeface="等线" panose="02010600030101010101" pitchFamily="2" charset="-122"/>
                      </a:rPr>
                      <m:t>𝜌</m:t>
                    </m:r>
                    <m:d>
                      <m:dPr>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𝐸</m:t>
                            </m:r>
                          </m:sup>
                        </m:sSup>
                      </m:num>
                      <m:den>
                        <m:r>
                          <a:rPr lang="en-US" altLang="zh-CN" sz="2800" i="1">
                            <a:latin typeface="Cambria Math" panose="02040503050406030204" pitchFamily="18" charset="0"/>
                          </a:rPr>
                          <m:t>𝑍</m:t>
                        </m:r>
                      </m:den>
                    </m:f>
                  </m:oMath>
                </a14:m>
                <a:r>
                  <a:rPr lang="zh-CN" altLang="en-US" sz="2800" dirty="0">
                    <a:latin typeface="等线" panose="02010600030101010101" pitchFamily="2" charset="-122"/>
                    <a:ea typeface="等线" panose="02010600030101010101" pitchFamily="2" charset="-122"/>
                  </a:rPr>
                  <a:t>，由此得到</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(Monte Carlo)</a:t>
                </a:r>
                <a:r>
                  <a:rPr lang="zh-CN" altLang="en-US" sz="2800" dirty="0">
                    <a:latin typeface="等线" panose="02010600030101010101" pitchFamily="2" charset="-122"/>
                    <a:ea typeface="等线" panose="02010600030101010101" pitchFamily="2" charset="-122"/>
                  </a:rPr>
                  <a:t>。只要能对整个相空间进行采样就能得到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&lt;</m:t>
                    </m:r>
                    <m:r>
                      <a:rPr lang="en-US" altLang="zh-CN" sz="2800" b="0" i="1" smtClean="0">
                        <a:latin typeface="Cambria Math" panose="02040503050406030204" pitchFamily="18" charset="0"/>
                        <a:ea typeface="等线" panose="02010600030101010101" pitchFamily="2" charset="-122"/>
                      </a:rPr>
                      <m:t>𝑄</m:t>
                    </m:r>
                    <m:r>
                      <a:rPr lang="en-US" altLang="zh-CN" sz="2800" b="0" i="1" smtClean="0">
                        <a:latin typeface="Cambria Math" panose="02040503050406030204" pitchFamily="18" charset="0"/>
                        <a:ea typeface="等线" panose="02010600030101010101" pitchFamily="2" charset="-122"/>
                      </a:rPr>
                      <m:t>&gt;</m:t>
                    </m:r>
                  </m:oMath>
                </a14:m>
                <a:endParaRPr lang="zh-CN" altLang="en-US" sz="2800" dirty="0">
                  <a:latin typeface="等线" panose="02010600030101010101" pitchFamily="2" charset="-122"/>
                  <a:ea typeface="等线" panose="02010600030101010101" pitchFamily="2" charset="-122"/>
                </a:endParaRPr>
              </a:p>
            </p:txBody>
          </p:sp>
        </mc:Choice>
        <mc:Fallback xmlns="">
          <p:sp>
            <p:nvSpPr>
              <p:cNvPr id="10" name="内容占位符 9">
                <a:extLst>
                  <a:ext uri="{FF2B5EF4-FFF2-40B4-BE49-F238E27FC236}">
                    <a16:creationId xmlns:a16="http://schemas.microsoft.com/office/drawing/2014/main" id="{81CB8988-E419-4B2A-8E72-77DF1AC89C60}"/>
                  </a:ext>
                </a:extLst>
              </p:cNvPr>
              <p:cNvSpPr>
                <a:spLocks noGrp="1" noRot="1" noChangeAspect="1" noMove="1" noResize="1" noEditPoints="1" noAdjustHandles="1" noChangeArrowheads="1" noChangeShapeType="1" noTextEdit="1"/>
              </p:cNvSpPr>
              <p:nvPr>
                <p:ph idx="1"/>
              </p:nvPr>
            </p:nvSpPr>
            <p:spPr>
              <a:xfrm>
                <a:off x="685800" y="1734691"/>
                <a:ext cx="6236772" cy="4513709"/>
              </a:xfrm>
              <a:blipFill>
                <a:blip r:embed="rId2"/>
                <a:stretch>
                  <a:fillRect l="-1760" r="-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F671059-666B-4052-9A26-36FC89F49B57}"/>
                  </a:ext>
                </a:extLst>
              </p:cNvPr>
              <p:cNvSpPr txBox="1"/>
              <p:nvPr/>
            </p:nvSpPr>
            <p:spPr>
              <a:xfrm>
                <a:off x="6922572" y="3190958"/>
                <a:ext cx="4583628" cy="9827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&gt; =</m:t>
                      </m:r>
                      <m:nary>
                        <m:naryPr>
                          <m:supHide m:val="on"/>
                          <m:ctrlPr>
                            <a:rPr lang="en-US" altLang="zh-CN" sz="2800" i="1">
                              <a:latin typeface="Cambria Math" panose="02040503050406030204" pitchFamily="18" charset="0"/>
                            </a:rPr>
                          </m:ctrlPr>
                        </m:naryPr>
                        <m:sub>
                          <m:r>
                            <m:rPr>
                              <m:sty m:val="p"/>
                            </m:rPr>
                            <a:rPr lang="en-US" altLang="zh-CN" sz="2800">
                              <a:latin typeface="Cambria Math" panose="02040503050406030204" pitchFamily="18" charset="0"/>
                            </a:rPr>
                            <m:t>Ω</m:t>
                          </m:r>
                        </m:sub>
                        <m:sup/>
                        <m:e>
                          <m:r>
                            <a:rPr lang="en-US" altLang="zh-CN" sz="2800" i="1">
                              <a:latin typeface="Cambria Math" panose="02040503050406030204" pitchFamily="18" charset="0"/>
                            </a:rPr>
                            <m:t>𝑄</m:t>
                          </m:r>
                          <m:r>
                            <a:rPr lang="en-US" altLang="zh-CN" sz="2800" i="1">
                              <a:latin typeface="Cambria Math" panose="02040503050406030204" pitchFamily="18" charset="0"/>
                            </a:rPr>
                            <m:t>(</m:t>
                          </m:r>
                          <m:r>
                            <a:rPr lang="en-US" altLang="zh-CN" sz="2800" i="1">
                              <a:latin typeface="Cambria Math" panose="02040503050406030204" pitchFamily="18" charset="0"/>
                            </a:rPr>
                            <m:t>𝑝</m:t>
                          </m:r>
                          <m:r>
                            <a:rPr lang="en-US" altLang="zh-CN" sz="2800" i="1">
                              <a:latin typeface="Cambria Math" panose="02040503050406030204" pitchFamily="18" charset="0"/>
                            </a:rPr>
                            <m:t>,</m:t>
                          </m:r>
                          <m:r>
                            <a:rPr lang="en-US" altLang="zh-CN" sz="2800" i="1">
                              <a:latin typeface="Cambria Math" panose="02040503050406030204" pitchFamily="18" charset="0"/>
                            </a:rPr>
                            <m:t>𝑞</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𝐸</m:t>
                                  </m:r>
                                </m:sup>
                              </m:sSup>
                            </m:num>
                            <m:den>
                              <m:r>
                                <a:rPr lang="en-US" altLang="zh-CN" sz="2800" i="1">
                                  <a:latin typeface="Cambria Math" panose="02040503050406030204" pitchFamily="18" charset="0"/>
                                </a:rPr>
                                <m:t>𝑍</m:t>
                              </m:r>
                            </m:den>
                          </m:f>
                        </m:e>
                      </m:nary>
                      <m:r>
                        <a:rPr lang="en-US" altLang="zh-CN" sz="2800" i="1">
                          <a:latin typeface="Cambria Math" panose="02040503050406030204" pitchFamily="18" charset="0"/>
                        </a:rPr>
                        <m:t>ⅆ</m:t>
                      </m:r>
                      <m:r>
                        <m:rPr>
                          <m:sty m:val="p"/>
                        </m:rPr>
                        <a:rPr lang="en-US" altLang="zh-CN" sz="2800">
                          <a:latin typeface="Cambria Math" panose="02040503050406030204" pitchFamily="18" charset="0"/>
                        </a:rPr>
                        <m:t>Ω</m:t>
                      </m:r>
                    </m:oMath>
                  </m:oMathPara>
                </a14:m>
                <a:endParaRPr lang="zh-CN" altLang="en-US" sz="2800" dirty="0"/>
              </a:p>
            </p:txBody>
          </p:sp>
        </mc:Choice>
        <mc:Fallback xmlns="">
          <p:sp>
            <p:nvSpPr>
              <p:cNvPr id="19" name="文本框 18">
                <a:extLst>
                  <a:ext uri="{FF2B5EF4-FFF2-40B4-BE49-F238E27FC236}">
                    <a16:creationId xmlns:a16="http://schemas.microsoft.com/office/drawing/2014/main" id="{5F671059-666B-4052-9A26-36FC89F49B57}"/>
                  </a:ext>
                </a:extLst>
              </p:cNvPr>
              <p:cNvSpPr txBox="1">
                <a:spLocks noRot="1" noChangeAspect="1" noMove="1" noResize="1" noEditPoints="1" noAdjustHandles="1" noChangeArrowheads="1" noChangeShapeType="1" noTextEdit="1"/>
              </p:cNvSpPr>
              <p:nvPr/>
            </p:nvSpPr>
            <p:spPr>
              <a:xfrm>
                <a:off x="6922572" y="3190958"/>
                <a:ext cx="4583628" cy="98277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77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60BC0-F6EB-48F8-9E32-64B0F14119C6}"/>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简单抽样</a:t>
            </a:r>
          </a:p>
        </p:txBody>
      </p:sp>
      <p:sp>
        <p:nvSpPr>
          <p:cNvPr id="3" name="内容占位符 2">
            <a:extLst>
              <a:ext uri="{FF2B5EF4-FFF2-40B4-BE49-F238E27FC236}">
                <a16:creationId xmlns:a16="http://schemas.microsoft.com/office/drawing/2014/main" id="{2FA46726-5480-41F1-862F-D25C098C6C11}"/>
              </a:ext>
            </a:extLst>
          </p:cNvPr>
          <p:cNvSpPr>
            <a:spLocks noGrp="1"/>
          </p:cNvSpPr>
          <p:nvPr>
            <p:ph idx="1"/>
          </p:nvPr>
        </p:nvSpPr>
        <p:spPr>
          <a:xfrm>
            <a:off x="685801" y="1799167"/>
            <a:ext cx="10131425" cy="4241148"/>
          </a:xfrm>
        </p:spPr>
        <p:txBody>
          <a:bodyPr>
            <a:noAutofit/>
          </a:bodyPr>
          <a:lstStyle/>
          <a:p>
            <a:pPr>
              <a:lnSpc>
                <a:spcPct val="170000"/>
              </a:lnSpc>
            </a:pPr>
            <a:r>
              <a:rPr lang="zh-CN" altLang="en-US" sz="2800" dirty="0">
                <a:latin typeface="等线" panose="02010600030101010101" pitchFamily="2" charset="-122"/>
                <a:ea typeface="等线" panose="02010600030101010101" pitchFamily="2" charset="-122"/>
              </a:rPr>
              <a:t>顾名思义，就是直接等概率的抽取若干个状态，根据该状态的能量确定该状态的物理量在取平均值时所占的权重，最后直接利用公式</a:t>
            </a:r>
            <a:endParaRPr lang="en-US" altLang="zh-CN" sz="2800" dirty="0">
              <a:latin typeface="等线" panose="02010600030101010101" pitchFamily="2" charset="-122"/>
              <a:ea typeface="等线" panose="02010600030101010101" pitchFamily="2" charset="-122"/>
            </a:endParaRPr>
          </a:p>
          <a:p>
            <a:pPr>
              <a:lnSpc>
                <a:spcPct val="170000"/>
              </a:lnSpc>
            </a:pPr>
            <a:endParaRPr lang="en-US" altLang="zh-CN" sz="2800" dirty="0">
              <a:latin typeface="等线" panose="02010600030101010101" pitchFamily="2" charset="-122"/>
              <a:ea typeface="等线" panose="02010600030101010101" pitchFamily="2" charset="-122"/>
            </a:endParaRPr>
          </a:p>
          <a:p>
            <a:pPr marL="0" indent="0">
              <a:lnSpc>
                <a:spcPct val="170000"/>
              </a:lnSpc>
              <a:buNone/>
            </a:pPr>
            <a:r>
              <a:rPr lang="zh-CN" altLang="en-US" sz="2800" dirty="0">
                <a:latin typeface="等线" panose="02010600030101010101" pitchFamily="2" charset="-122"/>
                <a:ea typeface="等线" panose="02010600030101010101" pitchFamily="2" charset="-122"/>
              </a:rPr>
              <a:t>   求出平均值即可</a:t>
            </a:r>
            <a:endParaRPr lang="en-US" altLang="zh-CN" sz="2800"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F4A50F7-E5C5-49AD-9ED7-27E2F248D9FC}"/>
                  </a:ext>
                </a:extLst>
              </p:cNvPr>
              <p:cNvSpPr txBox="1"/>
              <p:nvPr/>
            </p:nvSpPr>
            <p:spPr>
              <a:xfrm>
                <a:off x="3916844" y="3919741"/>
                <a:ext cx="3669338" cy="11369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&lt;</m:t>
                      </m:r>
                      <m:r>
                        <a:rPr lang="en-US" altLang="zh-CN" sz="3200" b="0" i="1" smtClean="0">
                          <a:latin typeface="Cambria Math" panose="02040503050406030204" pitchFamily="18" charset="0"/>
                        </a:rPr>
                        <m:t>𝑄</m:t>
                      </m:r>
                      <m:r>
                        <a:rPr lang="en-US" altLang="zh-CN" sz="3200" b="0" i="1" smtClean="0">
                          <a:latin typeface="Cambria Math" panose="02040503050406030204" pitchFamily="18" charset="0"/>
                        </a:rPr>
                        <m:t>&gt; = </m:t>
                      </m:r>
                      <m:f>
                        <m:fPr>
                          <m:ctrlPr>
                            <a:rPr lang="en-US" altLang="zh-CN" sz="3200" b="0" i="1" smtClean="0">
                              <a:latin typeface="Cambria Math" panose="02040503050406030204" pitchFamily="18" charset="0"/>
                            </a:rPr>
                          </m:ctrlPr>
                        </m:fPr>
                        <m:num>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𝑖</m:t>
                              </m:r>
                            </m:sub>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𝑄</m:t>
                                  </m:r>
                                </m:e>
                                <m:sub>
                                  <m:r>
                                    <a:rPr lang="en-US" altLang="zh-CN" sz="3200" b="0" i="1" smtClean="0">
                                      <a:latin typeface="Cambria Math" panose="02040503050406030204" pitchFamily="18" charset="0"/>
                                    </a:rPr>
                                    <m:t>𝑖</m:t>
                                  </m:r>
                                </m:sub>
                              </m:sSub>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𝛽</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𝑖</m:t>
                                      </m:r>
                                    </m:sub>
                                  </m:sSub>
                                </m:sup>
                              </m:sSup>
                            </m:e>
                          </m:nary>
                        </m:num>
                        <m:den>
                          <m:nary>
                            <m:naryPr>
                              <m:chr m:val="∑"/>
                              <m:limLoc m:val="subSup"/>
                              <m:supHide m:val="on"/>
                              <m:ctrlPr>
                                <a:rPr lang="en-US" altLang="zh-CN" sz="3200" b="0" i="1" smtClean="0">
                                  <a:latin typeface="Cambria Math" panose="02040503050406030204" pitchFamily="18" charset="0"/>
                                </a:rPr>
                              </m:ctrlPr>
                            </m:naryPr>
                            <m:sub>
                              <m:r>
                                <m:rPr>
                                  <m:brk m:alnAt="9"/>
                                </m:rPr>
                                <a:rPr lang="en-US" altLang="zh-CN" sz="3200" b="0" i="1" smtClean="0">
                                  <a:latin typeface="Cambria Math" panose="02040503050406030204" pitchFamily="18" charset="0"/>
                                </a:rPr>
                                <m:t>𝑖</m:t>
                              </m:r>
                            </m:sub>
                            <m:sup/>
                            <m:e>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𝑒</m:t>
                                  </m:r>
                                </m:e>
                                <m:sup>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𝛽</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𝑖</m:t>
                                      </m:r>
                                    </m:sub>
                                  </m:sSub>
                                </m:sup>
                              </m:sSup>
                            </m:e>
                          </m:nary>
                        </m:den>
                      </m:f>
                    </m:oMath>
                  </m:oMathPara>
                </a14:m>
                <a:endParaRPr lang="zh-CN" altLang="en-US" sz="3200" dirty="0"/>
              </a:p>
            </p:txBody>
          </p:sp>
        </mc:Choice>
        <mc:Fallback xmlns="">
          <p:sp>
            <p:nvSpPr>
              <p:cNvPr id="4" name="文本框 3">
                <a:extLst>
                  <a:ext uri="{FF2B5EF4-FFF2-40B4-BE49-F238E27FC236}">
                    <a16:creationId xmlns:a16="http://schemas.microsoft.com/office/drawing/2014/main" id="{9F4A50F7-E5C5-49AD-9ED7-27E2F248D9FC}"/>
                  </a:ext>
                </a:extLst>
              </p:cNvPr>
              <p:cNvSpPr txBox="1">
                <a:spLocks noRot="1" noChangeAspect="1" noMove="1" noResize="1" noEditPoints="1" noAdjustHandles="1" noChangeArrowheads="1" noChangeShapeType="1" noTextEdit="1"/>
              </p:cNvSpPr>
              <p:nvPr/>
            </p:nvSpPr>
            <p:spPr>
              <a:xfrm>
                <a:off x="3916844" y="3919741"/>
                <a:ext cx="3669338" cy="113691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129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BCFF2-726F-41CF-AB1F-2460784C8CA5}"/>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简单抽样的局限性</a:t>
            </a:r>
          </a:p>
        </p:txBody>
      </p:sp>
      <p:sp>
        <p:nvSpPr>
          <p:cNvPr id="3" name="内容占位符 2">
            <a:extLst>
              <a:ext uri="{FF2B5EF4-FFF2-40B4-BE49-F238E27FC236}">
                <a16:creationId xmlns:a16="http://schemas.microsoft.com/office/drawing/2014/main" id="{194347BF-710F-4D6A-8651-BB5C79E57FF0}"/>
              </a:ext>
            </a:extLst>
          </p:cNvPr>
          <p:cNvSpPr>
            <a:spLocks noGrp="1"/>
          </p:cNvSpPr>
          <p:nvPr>
            <p:ph idx="1"/>
          </p:nvPr>
        </p:nvSpPr>
        <p:spPr/>
        <p:txBody>
          <a:bodyPr>
            <a:normAutofit fontScale="92500" lnSpcReduction="10000"/>
          </a:bodyPr>
          <a:lstStyle/>
          <a:p>
            <a:pPr>
              <a:lnSpc>
                <a:spcPct val="150000"/>
              </a:lnSpc>
            </a:pPr>
            <a:r>
              <a:rPr lang="zh-CN" altLang="en-US" sz="2800" dirty="0">
                <a:latin typeface="等线" panose="02010600030101010101" pitchFamily="2" charset="-122"/>
                <a:ea typeface="等线" panose="02010600030101010101" pitchFamily="2" charset="-122"/>
              </a:rPr>
              <a:t>简单抽样的取样方式非常简单，最后的计算只是在测量值的基础上乘上一个权重即可。</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但是有的时候，样本分布非常不均匀，例如权重大的状态的比例非常少，那么大量的取样只是权重很小的状态，非常影响效率。</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在热力学系统中，可能有非常多的状态是能量比较高的，这些态对于配分函数的贡献非常少，重复抽取这些样本的意义不大</a:t>
            </a:r>
          </a:p>
        </p:txBody>
      </p:sp>
    </p:spTree>
    <p:extLst>
      <p:ext uri="{BB962C8B-B14F-4D97-AF65-F5344CB8AC3E}">
        <p14:creationId xmlns:p14="http://schemas.microsoft.com/office/powerpoint/2010/main" val="27195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759D0-ED07-4DF9-AA87-FD7417DD2558}"/>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重要性采样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80311BD-D4A4-49A8-ACE1-77D806B1B77E}"/>
                  </a:ext>
                </a:extLst>
              </p:cNvPr>
              <p:cNvSpPr>
                <a:spLocks noGrp="1"/>
              </p:cNvSpPr>
              <p:nvPr>
                <p:ph idx="1"/>
              </p:nvPr>
            </p:nvSpPr>
            <p:spPr>
              <a:xfrm>
                <a:off x="685801" y="2150159"/>
                <a:ext cx="10131425" cy="3649133"/>
              </a:xfrm>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在前面的讨论下，我们可以进行这样的优化：根据每个状态的出现概率来确定抽样密度。</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对于状态</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oMath>
                </a14:m>
                <a:r>
                  <a:rPr lang="zh-CN" altLang="en-US" sz="2800" dirty="0">
                    <a:latin typeface="等线" panose="02010600030101010101" pitchFamily="2" charset="-122"/>
                    <a:ea typeface="等线" panose="02010600030101010101" pitchFamily="2" charset="-122"/>
                  </a:rPr>
                  <a:t>，我们以一定概率</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oMath>
                </a14:m>
                <a:r>
                  <a:rPr lang="zh-CN" altLang="en-US" sz="2800" dirty="0">
                    <a:latin typeface="等线" panose="02010600030101010101" pitchFamily="2" charset="-122"/>
                    <a:ea typeface="等线" panose="02010600030101010101" pitchFamily="2" charset="-122"/>
                  </a:rPr>
                  <a:t>抽取它。由于采样不是均匀的，那么最后计算平均值时还要再乘上一个权重</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den>
                    </m:f>
                    <m:r>
                      <a:rPr lang="zh-CN" altLang="en-US" sz="2800" i="1">
                        <a:latin typeface="Cambria Math" panose="02040503050406030204" pitchFamily="18" charset="0"/>
                      </a:rPr>
                      <m:t>。</m:t>
                    </m:r>
                  </m:oMath>
                </a14:m>
                <a:r>
                  <a:rPr lang="zh-CN" altLang="en-US" sz="2800" dirty="0">
                    <a:latin typeface="等线" panose="02010600030101010101" pitchFamily="2" charset="-122"/>
                    <a:ea typeface="等线" panose="02010600030101010101" pitchFamily="2" charset="-122"/>
                  </a:rPr>
                  <a:t>如果概率选取合适，那么可以保证选取的样本代表性好，而且计算公式也可以得到简化</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F80311BD-D4A4-49A8-ACE1-77D806B1B77E}"/>
                  </a:ext>
                </a:extLst>
              </p:cNvPr>
              <p:cNvSpPr>
                <a:spLocks noGrp="1" noRot="1" noChangeAspect="1" noMove="1" noResize="1" noEditPoints="1" noAdjustHandles="1" noChangeArrowheads="1" noChangeShapeType="1" noTextEdit="1"/>
              </p:cNvSpPr>
              <p:nvPr>
                <p:ph idx="1"/>
              </p:nvPr>
            </p:nvSpPr>
            <p:spPr>
              <a:xfrm>
                <a:off x="685801" y="2150159"/>
                <a:ext cx="10131425" cy="3649133"/>
              </a:xfrm>
              <a:blipFill>
                <a:blip r:embed="rId2"/>
                <a:stretch>
                  <a:fillRect l="-963" b="-1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187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11352-E1B5-4BD5-B5C8-12A5138C46DE}"/>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重要性采样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3B7083-7A1E-471E-B8EA-B0943F2448E6}"/>
                  </a:ext>
                </a:extLst>
              </p:cNvPr>
              <p:cNvSpPr>
                <a:spLocks noGrp="1"/>
              </p:cNvSpPr>
              <p:nvPr>
                <p:ph idx="1"/>
              </p:nvPr>
            </p:nvSpPr>
            <p:spPr>
              <a:xfrm>
                <a:off x="685801" y="2142067"/>
                <a:ext cx="10131425" cy="1456267"/>
              </a:xfrm>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对于热力学系统，每个态出现的概率正比于</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，那么我们可以选取抽样概率同样为</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，此时热力学量的平均值为</a:t>
                </a:r>
              </a:p>
            </p:txBody>
          </p:sp>
        </mc:Choice>
        <mc:Fallback xmlns="">
          <p:sp>
            <p:nvSpPr>
              <p:cNvPr id="3" name="内容占位符 2">
                <a:extLst>
                  <a:ext uri="{FF2B5EF4-FFF2-40B4-BE49-F238E27FC236}">
                    <a16:creationId xmlns:a16="http://schemas.microsoft.com/office/drawing/2014/main" id="{BA3B7083-7A1E-471E-B8EA-B0943F2448E6}"/>
                  </a:ext>
                </a:extLst>
              </p:cNvPr>
              <p:cNvSpPr>
                <a:spLocks noGrp="1" noRot="1" noChangeAspect="1" noMove="1" noResize="1" noEditPoints="1" noAdjustHandles="1" noChangeArrowheads="1" noChangeShapeType="1" noTextEdit="1"/>
              </p:cNvSpPr>
              <p:nvPr>
                <p:ph idx="1"/>
              </p:nvPr>
            </p:nvSpPr>
            <p:spPr>
              <a:xfrm>
                <a:off x="685801" y="2142067"/>
                <a:ext cx="10131425" cy="1456267"/>
              </a:xfrm>
              <a:blipFill>
                <a:blip r:embed="rId2"/>
                <a:stretch>
                  <a:fillRect l="-963" b="-5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334BD75-1B61-4425-B11D-FA8B344A4D30}"/>
                  </a:ext>
                </a:extLst>
              </p:cNvPr>
              <p:cNvSpPr/>
              <p:nvPr/>
            </p:nvSpPr>
            <p:spPr>
              <a:xfrm>
                <a:off x="1703033" y="3780042"/>
                <a:ext cx="8096960" cy="15134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000" i="1" smtClean="0">
                          <a:latin typeface="Cambria Math" panose="02040503050406030204" pitchFamily="18" charset="0"/>
                        </a:rPr>
                        <m:t>&lt;</m:t>
                      </m:r>
                      <m:r>
                        <a:rPr lang="en-US" altLang="zh-CN" sz="4000" i="1" smtClean="0">
                          <a:latin typeface="Cambria Math" panose="02040503050406030204" pitchFamily="18" charset="0"/>
                        </a:rPr>
                        <m:t>𝑄</m:t>
                      </m:r>
                      <m:r>
                        <a:rPr lang="en-US" altLang="zh-CN" sz="4000" i="1" smtClean="0">
                          <a:latin typeface="Cambria Math" panose="02040503050406030204" pitchFamily="18" charset="0"/>
                        </a:rPr>
                        <m:t>&gt; = </m:t>
                      </m:r>
                      <m:f>
                        <m:fPr>
                          <m:ctrlPr>
                            <a:rPr lang="en-US" altLang="zh-CN" sz="4000" i="1">
                              <a:latin typeface="Cambria Math" panose="02040503050406030204" pitchFamily="18" charset="0"/>
                            </a:rPr>
                          </m:ctrlPr>
                        </m:fPr>
                        <m:num>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𝑄</m:t>
                                  </m:r>
                                </m:e>
                                <m:sub>
                                  <m:r>
                                    <a:rPr lang="en-US" altLang="zh-CN" sz="4000" i="1">
                                      <a:latin typeface="Cambria Math" panose="02040503050406030204" pitchFamily="18" charset="0"/>
                                    </a:rPr>
                                    <m:t>𝑖</m:t>
                                  </m:r>
                                </m:sub>
                              </m:sSub>
                              <m:sSup>
                                <m:sSupPr>
                                  <m:ctrlPr>
                                    <a:rPr lang="en-US" altLang="zh-CN" sz="4000" i="1">
                                      <a:latin typeface="Cambria Math" panose="02040503050406030204" pitchFamily="18" charset="0"/>
                                    </a:rPr>
                                  </m:ctrlPr>
                                </m:sSupPr>
                                <m:e>
                                  <m:r>
                                    <a:rPr lang="en-US" altLang="zh-CN" sz="4000" i="1" smtClean="0">
                                      <a:latin typeface="Cambria Math" panose="02040503050406030204" pitchFamily="18" charset="0"/>
                                    </a:rPr>
                                    <m:t>·</m:t>
                                  </m:r>
                                  <m:r>
                                    <a:rPr lang="en-US" altLang="zh-CN" sz="4000" i="1">
                                      <a:latin typeface="Cambria Math" panose="02040503050406030204" pitchFamily="18" charset="0"/>
                                    </a:rPr>
                                    <m:t>𝑒</m:t>
                                  </m:r>
                                </m:e>
                                <m:sup>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r>
                                <a:rPr lang="en-US" altLang="zh-CN" sz="4000" i="1">
                                  <a:latin typeface="Cambria Math" panose="02040503050406030204" pitchFamily="18" charset="0"/>
                                </a:rPr>
                                <m:t>·</m:t>
                              </m:r>
                              <m:sSup>
                                <m:sSupPr>
                                  <m:ctrlPr>
                                    <a:rPr lang="en-US" altLang="zh-CN" sz="4000" i="1">
                                      <a:latin typeface="Cambria Math" panose="02040503050406030204" pitchFamily="18" charset="0"/>
                                    </a:rPr>
                                  </m:ctrlPr>
                                </m:sSupPr>
                                <m:e>
                                  <m:r>
                                    <a:rPr lang="en-US" altLang="zh-CN" sz="4000" i="1">
                                      <a:latin typeface="Cambria Math" panose="02040503050406030204" pitchFamily="18" charset="0"/>
                                    </a:rPr>
                                    <m:t>𝑒</m:t>
                                  </m:r>
                                </m:e>
                                <m:sup>
                                  <m:r>
                                    <a:rPr lang="en-US" altLang="zh-CN" sz="4000" i="1">
                                      <a:latin typeface="Cambria Math" panose="02040503050406030204" pitchFamily="18" charset="0"/>
                                    </a:rPr>
                                    <m:t>−</m:t>
                                  </m:r>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e>
                          </m:nary>
                        </m:num>
                        <m:den>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p>
                                <m:sSupPr>
                                  <m:ctrlPr>
                                    <a:rPr lang="en-US" altLang="zh-CN" sz="4000" i="1">
                                      <a:latin typeface="Cambria Math" panose="02040503050406030204" pitchFamily="18" charset="0"/>
                                    </a:rPr>
                                  </m:ctrlPr>
                                </m:sSupPr>
                                <m:e>
                                  <m:sSup>
                                    <m:sSupPr>
                                      <m:ctrlPr>
                                        <a:rPr lang="en-US" altLang="zh-CN" sz="4000" i="1">
                                          <a:latin typeface="Cambria Math" panose="02040503050406030204" pitchFamily="18" charset="0"/>
                                        </a:rPr>
                                      </m:ctrlPr>
                                    </m:sSupPr>
                                    <m:e>
                                      <m:r>
                                        <a:rPr lang="en-US" altLang="zh-CN" sz="4000" i="1">
                                          <a:latin typeface="Cambria Math" panose="02040503050406030204" pitchFamily="18" charset="0"/>
                                        </a:rPr>
                                        <m:t> </m:t>
                                      </m:r>
                                      <m:r>
                                        <a:rPr lang="en-US" altLang="zh-CN" sz="4000" i="1">
                                          <a:latin typeface="Cambria Math" panose="02040503050406030204" pitchFamily="18" charset="0"/>
                                        </a:rPr>
                                        <m:t>𝑒</m:t>
                                      </m:r>
                                    </m:e>
                                    <m:sup>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r>
                                    <a:rPr lang="en-US" altLang="zh-CN" sz="4000" i="1">
                                      <a:latin typeface="Cambria Math" panose="02040503050406030204" pitchFamily="18" charset="0"/>
                                    </a:rPr>
                                    <m:t>·</m:t>
                                  </m:r>
                                  <m:r>
                                    <a:rPr lang="en-US" altLang="zh-CN" sz="4000" i="1">
                                      <a:latin typeface="Cambria Math" panose="02040503050406030204" pitchFamily="18" charset="0"/>
                                    </a:rPr>
                                    <m:t>𝑒</m:t>
                                  </m:r>
                                </m:e>
                                <m:sup>
                                  <m:r>
                                    <a:rPr lang="en-US" altLang="zh-CN" sz="4000" i="1">
                                      <a:latin typeface="Cambria Math" panose="02040503050406030204" pitchFamily="18" charset="0"/>
                                    </a:rPr>
                                    <m:t>−</m:t>
                                  </m:r>
                                  <m:r>
                                    <a:rPr lang="en-US" altLang="zh-CN" sz="4000" i="1">
                                      <a:latin typeface="Cambria Math" panose="02040503050406030204" pitchFamily="18" charset="0"/>
                                    </a:rPr>
                                    <m:t>𝛽</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𝐸</m:t>
                                      </m:r>
                                    </m:e>
                                    <m:sub>
                                      <m:r>
                                        <a:rPr lang="en-US" altLang="zh-CN" sz="4000" i="1">
                                          <a:latin typeface="Cambria Math" panose="02040503050406030204" pitchFamily="18" charset="0"/>
                                        </a:rPr>
                                        <m:t>𝑖</m:t>
                                      </m:r>
                                    </m:sub>
                                  </m:sSub>
                                </m:sup>
                              </m:sSup>
                            </m:e>
                          </m:nary>
                        </m:den>
                      </m:f>
                      <m:r>
                        <a:rPr lang="en-US" altLang="zh-CN" sz="4000" b="0" i="0" smtClean="0">
                          <a:latin typeface="Cambria Math" panose="02040503050406030204" pitchFamily="18" charset="0"/>
                        </a:rPr>
                        <m:t>=</m:t>
                      </m:r>
                      <m:f>
                        <m:fPr>
                          <m:ctrlPr>
                            <a:rPr lang="en-US" altLang="zh-CN" sz="4000" b="0" i="1" smtClean="0">
                              <a:latin typeface="Cambria Math" panose="02040503050406030204" pitchFamily="18" charset="0"/>
                            </a:rPr>
                          </m:ctrlPr>
                        </m:fPr>
                        <m:num>
                          <m:nary>
                            <m:naryPr>
                              <m:chr m:val="∑"/>
                              <m:limLoc m:val="subSup"/>
                              <m:supHide m:val="on"/>
                              <m:ctrlPr>
                                <a:rPr lang="en-US" altLang="zh-CN" sz="4000" i="1">
                                  <a:latin typeface="Cambria Math" panose="02040503050406030204" pitchFamily="18" charset="0"/>
                                </a:rPr>
                              </m:ctrlPr>
                            </m:naryPr>
                            <m:sub>
                              <m:r>
                                <m:rPr>
                                  <m:brk m:alnAt="9"/>
                                </m:rPr>
                                <a:rPr lang="en-US" altLang="zh-CN" sz="4000" i="1">
                                  <a:latin typeface="Cambria Math" panose="02040503050406030204" pitchFamily="18" charset="0"/>
                                </a:rPr>
                                <m:t>𝑖</m:t>
                              </m:r>
                            </m:sub>
                            <m:sup/>
                            <m:e>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𝑄</m:t>
                                  </m:r>
                                </m:e>
                                <m:sub>
                                  <m:r>
                                    <a:rPr lang="en-US" altLang="zh-CN" sz="4000" i="1">
                                      <a:latin typeface="Cambria Math" panose="02040503050406030204" pitchFamily="18" charset="0"/>
                                    </a:rPr>
                                    <m:t>𝑖</m:t>
                                  </m:r>
                                </m:sub>
                              </m:sSub>
                            </m:e>
                          </m:nary>
                        </m:num>
                        <m:den>
                          <m:r>
                            <a:rPr lang="en-US" altLang="zh-CN" sz="4000" b="0" i="1" smtClean="0">
                              <a:latin typeface="Cambria Math" panose="02040503050406030204" pitchFamily="18" charset="0"/>
                            </a:rPr>
                            <m:t>𝑀</m:t>
                          </m:r>
                        </m:den>
                      </m:f>
                    </m:oMath>
                  </m:oMathPara>
                </a14:m>
                <a:endParaRPr lang="zh-CN" altLang="en-US" sz="4000" dirty="0"/>
              </a:p>
            </p:txBody>
          </p:sp>
        </mc:Choice>
        <mc:Fallback xmlns="">
          <p:sp>
            <p:nvSpPr>
              <p:cNvPr id="4" name="矩形 3">
                <a:extLst>
                  <a:ext uri="{FF2B5EF4-FFF2-40B4-BE49-F238E27FC236}">
                    <a16:creationId xmlns:a16="http://schemas.microsoft.com/office/drawing/2014/main" id="{3334BD75-1B61-4425-B11D-FA8B344A4D30}"/>
                  </a:ext>
                </a:extLst>
              </p:cNvPr>
              <p:cNvSpPr>
                <a:spLocks noRot="1" noChangeAspect="1" noMove="1" noResize="1" noEditPoints="1" noAdjustHandles="1" noChangeArrowheads="1" noChangeShapeType="1" noTextEdit="1"/>
              </p:cNvSpPr>
              <p:nvPr/>
            </p:nvSpPr>
            <p:spPr>
              <a:xfrm>
                <a:off x="1703033" y="3780042"/>
                <a:ext cx="8096960" cy="151349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273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44A80E-3641-4EEE-AA96-30D01B345E95}"/>
                  </a:ext>
                </a:extLst>
              </p:cNvPr>
              <p:cNvSpPr>
                <a:spLocks noGrp="1"/>
              </p:cNvSpPr>
              <p:nvPr>
                <p:ph idx="1"/>
              </p:nvPr>
            </p:nvSpPr>
            <p:spPr>
              <a:xfrm>
                <a:off x="1030287" y="1604433"/>
                <a:ext cx="10131425" cy="3649133"/>
              </a:xfrm>
            </p:spPr>
            <p:txBody>
              <a:bodyPr>
                <a:normAutofit/>
              </a:bodyPr>
              <a:lstStyle/>
              <a:p>
                <a:pPr marL="0" indent="0">
                  <a:buNone/>
                </a:pPr>
                <a:r>
                  <a:rPr lang="zh-CN" altLang="en-US" sz="3200" dirty="0">
                    <a:latin typeface="等线" panose="02010600030101010101" pitchFamily="2" charset="-122"/>
                    <a:ea typeface="等线" panose="02010600030101010101" pitchFamily="2" charset="-122"/>
                  </a:rPr>
                  <a:t>那么问题来了，如何保证所选取的样本</a:t>
                </a:r>
                <a:endParaRPr lang="en-US" altLang="zh-CN" sz="3200" dirty="0">
                  <a:latin typeface="等线" panose="02010600030101010101" pitchFamily="2" charset="-122"/>
                  <a:ea typeface="等线" panose="02010600030101010101" pitchFamily="2" charset="-122"/>
                </a:endParaRPr>
              </a:p>
              <a:p>
                <a:pPr marL="0" indent="0">
                  <a:buNone/>
                </a:pPr>
                <a:r>
                  <a:rPr lang="zh-CN" altLang="en-US" sz="3200" dirty="0">
                    <a:latin typeface="等线" panose="02010600030101010101" pitchFamily="2" charset="-122"/>
                    <a:ea typeface="等线" panose="02010600030101010101" pitchFamily="2" charset="-122"/>
                  </a:rPr>
                  <a:t>确实是按照概率</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𝑃</m:t>
                        </m:r>
                      </m:e>
                      <m:sub>
                        <m:r>
                          <a:rPr lang="en-US" altLang="zh-CN" sz="3200" i="1">
                            <a:latin typeface="Cambria Math" panose="02040503050406030204" pitchFamily="18" charset="0"/>
                          </a:rPr>
                          <m:t>𝑖</m:t>
                        </m:r>
                      </m:sub>
                    </m:sSub>
                    <m:r>
                      <a:rPr lang="zh-CN" altLang="en-US" sz="3200" i="1">
                        <a:latin typeface="Cambria Math" panose="02040503050406030204" pitchFamily="18" charset="0"/>
                      </a:rPr>
                      <m:t>∝</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𝑒</m:t>
                        </m:r>
                      </m:e>
                      <m:sup>
                        <m:r>
                          <a:rPr lang="en-US" altLang="zh-CN" sz="3200" i="1">
                            <a:latin typeface="Cambria Math" panose="02040503050406030204" pitchFamily="18" charset="0"/>
                          </a:rPr>
                          <m:t>−</m:t>
                        </m:r>
                        <m:r>
                          <a:rPr lang="en-US" altLang="zh-CN" sz="3200" i="1">
                            <a:latin typeface="Cambria Math" panose="02040503050406030204" pitchFamily="18" charset="0"/>
                          </a:rPr>
                          <m:t>𝛽</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𝐸</m:t>
                            </m:r>
                          </m:e>
                          <m:sub>
                            <m:r>
                              <a:rPr lang="en-US" altLang="zh-CN" sz="3200" i="1">
                                <a:latin typeface="Cambria Math" panose="02040503050406030204" pitchFamily="18" charset="0"/>
                              </a:rPr>
                              <m:t>𝑖</m:t>
                            </m:r>
                          </m:sub>
                        </m:sSub>
                      </m:sup>
                    </m:sSup>
                  </m:oMath>
                </a14:m>
                <a:r>
                  <a:rPr lang="zh-CN" altLang="en-US" sz="3200" dirty="0">
                    <a:latin typeface="等线" panose="02010600030101010101" pitchFamily="2" charset="-122"/>
                    <a:ea typeface="等线" panose="02010600030101010101" pitchFamily="2" charset="-122"/>
                  </a:rPr>
                  <a:t>出现的呢？</a:t>
                </a:r>
                <a:endParaRPr lang="en-US" altLang="zh-CN" sz="3200" dirty="0">
                  <a:latin typeface="等线" panose="02010600030101010101" pitchFamily="2" charset="-122"/>
                  <a:ea typeface="等线" panose="02010600030101010101" pitchFamily="2" charset="-122"/>
                </a:endParaRPr>
              </a:p>
              <a:p>
                <a:pPr marL="0" indent="0">
                  <a:buNone/>
                </a:pP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难点在于系统的状态数是天文数字，且不说如何精确生成直接采样所需的归一化概率（归一化概率非常小，机器精度不够），求出归一化概率所需的归一化因子</a:t>
                </a:r>
                <a14:m>
                  <m:oMath xmlns:m="http://schemas.openxmlformats.org/officeDocument/2006/math">
                    <m:r>
                      <a:rPr lang="en-US" altLang="zh-CN" sz="2800" i="1">
                        <a:latin typeface="Cambria Math" panose="02040503050406030204" pitchFamily="18" charset="0"/>
                        <a:ea typeface="等线" panose="02010600030101010101" pitchFamily="2" charset="-122"/>
                      </a:rPr>
                      <m:t>𝑍</m:t>
                    </m:r>
                  </m:oMath>
                </a14:m>
                <a:r>
                  <a:rPr lang="zh-CN" altLang="en-US" sz="2800" dirty="0">
                    <a:latin typeface="等线" panose="02010600030101010101" pitchFamily="2" charset="-122"/>
                    <a:ea typeface="等线" panose="02010600030101010101" pitchFamily="2" charset="-122"/>
                  </a:rPr>
                  <a:t>必须先求出来，而应用数值方法往往正是因为</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𝑍</m:t>
                    </m:r>
                  </m:oMath>
                </a14:m>
                <a:r>
                  <a:rPr lang="zh-CN" altLang="en-US" sz="2800" dirty="0">
                    <a:latin typeface="等线" panose="02010600030101010101" pitchFamily="2" charset="-122"/>
                    <a:ea typeface="等线" panose="02010600030101010101" pitchFamily="2" charset="-122"/>
                  </a:rPr>
                  <a:t>求不出来。</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6444A80E-3641-4EEE-AA96-30D01B345E95}"/>
                  </a:ext>
                </a:extLst>
              </p:cNvPr>
              <p:cNvSpPr>
                <a:spLocks noGrp="1" noRot="1" noChangeAspect="1" noMove="1" noResize="1" noEditPoints="1" noAdjustHandles="1" noChangeArrowheads="1" noChangeShapeType="1" noTextEdit="1"/>
              </p:cNvSpPr>
              <p:nvPr>
                <p:ph idx="1"/>
              </p:nvPr>
            </p:nvSpPr>
            <p:spPr>
              <a:xfrm>
                <a:off x="1030287" y="1604433"/>
                <a:ext cx="10131425" cy="3649133"/>
              </a:xfrm>
              <a:blipFill>
                <a:blip r:embed="rId2"/>
                <a:stretch>
                  <a:fillRect l="-1504" t="-1503" r="-1384" b="-40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861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EFCFD-707F-4B3D-A63D-DE89BC45E38B}"/>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p:sp>
        <p:nvSpPr>
          <p:cNvPr id="3" name="内容占位符 2">
            <a:extLst>
              <a:ext uri="{FF2B5EF4-FFF2-40B4-BE49-F238E27FC236}">
                <a16:creationId xmlns:a16="http://schemas.microsoft.com/office/drawing/2014/main" id="{7B3774EE-33B9-400A-83E9-700AFA036779}"/>
              </a:ext>
            </a:extLst>
          </p:cNvPr>
          <p:cNvSpPr>
            <a:spLocks noGrp="1"/>
          </p:cNvSpPr>
          <p:nvPr>
            <p:ph idx="1"/>
          </p:nvPr>
        </p:nvSpPr>
        <p:spPr/>
        <p:txBody>
          <a:bodyPr>
            <a:normAutofit/>
          </a:bodyPr>
          <a:lstStyle/>
          <a:p>
            <a:pPr>
              <a:lnSpc>
                <a:spcPct val="150000"/>
              </a:lnSpc>
            </a:pPr>
            <a:r>
              <a:rPr lang="zh-CN" altLang="en-US" sz="2800" dirty="0">
                <a:latin typeface="等线" panose="02010600030101010101" pitchFamily="2" charset="-122"/>
                <a:ea typeface="等线" panose="02010600030101010101" pitchFamily="2" charset="-122"/>
              </a:rPr>
              <a:t>马尔科夫过程的主要想法在于构造这样一个过程：无论系统初始处于什么状态，在经历足够长的时间以后，系统处于某末状态的概率都是固定的。如果得到了这样一个过程，我们就可以用它来对系统进行演化，在足够多步数后，每一步演化均以所要求的概率给出一个样本。</a:t>
            </a:r>
          </a:p>
        </p:txBody>
      </p:sp>
    </p:spTree>
    <p:extLst>
      <p:ext uri="{BB962C8B-B14F-4D97-AF65-F5344CB8AC3E}">
        <p14:creationId xmlns:p14="http://schemas.microsoft.com/office/powerpoint/2010/main" val="95910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EFCFD-707F-4B3D-A63D-DE89BC45E38B}"/>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B3774EE-33B9-400A-83E9-700AFA036779}"/>
                  </a:ext>
                </a:extLst>
              </p:cNvPr>
              <p:cNvSpPr>
                <a:spLocks noGrp="1"/>
              </p:cNvSpPr>
              <p:nvPr>
                <p:ph idx="1"/>
              </p:nvPr>
            </p:nvSpPr>
            <p:spPr>
              <a:xfrm>
                <a:off x="685801" y="2133975"/>
                <a:ext cx="10131425" cy="3649133"/>
              </a:xfrm>
            </p:spPr>
            <p:txBody>
              <a:bodyPr>
                <a:normAutofit/>
              </a:bodyPr>
              <a:lstStyle/>
              <a:p>
                <a:r>
                  <a:rPr lang="zh-CN" altLang="en-US" sz="2800" dirty="0">
                    <a:latin typeface="等线" panose="02010600030101010101" pitchFamily="2" charset="-122"/>
                    <a:ea typeface="等线" panose="02010600030101010101" pitchFamily="2" charset="-122"/>
                  </a:rPr>
                  <a:t>这样，完全不需要先求出概率，也就不需要求出归一化因子就能保证两个态的概率之比为</a:t>
                </a:r>
                <a14:m>
                  <m:oMath xmlns:m="http://schemas.openxmlformats.org/officeDocument/2006/math">
                    <m:sSup>
                      <m:sSupPr>
                        <m:ctrlPr>
                          <a:rPr lang="en-US" altLang="zh-CN" sz="2800" b="0" i="1" smtClean="0">
                            <a:latin typeface="Cambria Math" panose="02040503050406030204" pitchFamily="18" charset="0"/>
                            <a:ea typeface="等线" panose="02010600030101010101" pitchFamily="2" charset="-122"/>
                          </a:rPr>
                        </m:ctrlPr>
                      </m:sSupPr>
                      <m:e>
                        <m:r>
                          <a:rPr lang="en-US" altLang="zh-CN" sz="2800" b="0" i="1" smtClean="0">
                            <a:latin typeface="Cambria Math" panose="02040503050406030204" pitchFamily="18" charset="0"/>
                            <a:ea typeface="等线" panose="02010600030101010101" pitchFamily="2" charset="-122"/>
                          </a:rPr>
                          <m:t>𝑒</m:t>
                        </m:r>
                      </m:e>
                      <m:sup>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𝛽</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sup>
                    </m:sSup>
                  </m:oMath>
                </a14:m>
                <a:r>
                  <a:rPr lang="zh-CN" altLang="en-US" sz="2800" dirty="0">
                    <a:latin typeface="等线" panose="02010600030101010101" pitchFamily="2" charset="-122"/>
                    <a:ea typeface="等线" panose="02010600030101010101" pitchFamily="2" charset="-122"/>
                  </a:rPr>
                  <a:t>，也保证了</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𝑖</m:t>
                        </m:r>
                      </m:sub>
                    </m:sSub>
                    <m:r>
                      <a:rPr lang="zh-CN" altLang="en-US"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𝑖</m:t>
                            </m:r>
                          </m:sub>
                        </m:sSub>
                      </m:sup>
                    </m:sSup>
                  </m:oMath>
                </a14:m>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采用马尔科夫过程的</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方法就被称为</a:t>
                </a:r>
                <a:r>
                  <a:rPr lang="en-US" altLang="zh-CN" sz="2800" dirty="0">
                    <a:latin typeface="等线" panose="02010600030101010101" pitchFamily="2" charset="-122"/>
                    <a:ea typeface="等线" panose="02010600030101010101" pitchFamily="2" charset="-122"/>
                  </a:rPr>
                  <a:t>MCMC</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(Markov Chain Monte Carlo)</a:t>
                </a:r>
              </a:p>
              <a:p>
                <a:r>
                  <a:rPr lang="zh-CN" altLang="en-US" sz="2800" dirty="0">
                    <a:latin typeface="等线" panose="02010600030101010101" pitchFamily="2" charset="-122"/>
                    <a:ea typeface="等线" panose="02010600030101010101" pitchFamily="2" charset="-122"/>
                  </a:rPr>
                  <a:t>其优点是</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方法反过来，但是系统在各状态间转移的过程并不是真实的动力学过程，因此只能用于计算系统的准静态性质。</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（悄悄地说其实有些奇怪的</a:t>
                </a:r>
                <a:r>
                  <a:rPr lang="en-US" altLang="zh-CN" sz="2000" dirty="0">
                    <a:solidFill>
                      <a:schemeClr val="bg2">
                        <a:lumMod val="20000"/>
                        <a:lumOff val="80000"/>
                      </a:schemeClr>
                    </a:solidFill>
                    <a:latin typeface="等线" panose="02010600030101010101" pitchFamily="2" charset="-122"/>
                    <a:ea typeface="等线" panose="02010600030101010101" pitchFamily="2" charset="-122"/>
                  </a:rPr>
                  <a:t>MC</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变种方法，如</a:t>
                </a:r>
                <a:r>
                  <a:rPr lang="en-US" altLang="zh-CN" sz="2000" dirty="0">
                    <a:solidFill>
                      <a:schemeClr val="bg2">
                        <a:lumMod val="20000"/>
                        <a:lumOff val="80000"/>
                      </a:schemeClr>
                    </a:solidFill>
                    <a:latin typeface="等线" panose="02010600030101010101" pitchFamily="2" charset="-122"/>
                    <a:ea typeface="等线" panose="02010600030101010101" pitchFamily="2" charset="-122"/>
                  </a:rPr>
                  <a:t>QMC/KMC</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方法可以算动力学性质，但是跟</a:t>
                </a:r>
                <a:r>
                  <a:rPr lang="en-US" altLang="zh-CN" sz="2000" dirty="0" err="1">
                    <a:solidFill>
                      <a:schemeClr val="bg2">
                        <a:lumMod val="20000"/>
                        <a:lumOff val="80000"/>
                      </a:schemeClr>
                    </a:solidFill>
                    <a:latin typeface="等线" panose="02010600030101010101" pitchFamily="2" charset="-122"/>
                    <a:ea typeface="等线" panose="02010600030101010101" pitchFamily="2" charset="-122"/>
                  </a:rPr>
                  <a:t>Ising</a:t>
                </a:r>
                <a:r>
                  <a:rPr lang="zh-CN" altLang="en-US" sz="2000" dirty="0">
                    <a:solidFill>
                      <a:schemeClr val="bg2">
                        <a:lumMod val="20000"/>
                        <a:lumOff val="80000"/>
                      </a:schemeClr>
                    </a:solidFill>
                    <a:latin typeface="等线" panose="02010600030101010101" pitchFamily="2" charset="-122"/>
                    <a:ea typeface="等线" panose="02010600030101010101" pitchFamily="2" charset="-122"/>
                  </a:rPr>
                  <a:t>模型没啥关系，也不太懂，就不介绍了）</a:t>
                </a:r>
                <a:endParaRPr lang="zh-CN" altLang="en-US" sz="2800" dirty="0">
                  <a:solidFill>
                    <a:schemeClr val="bg2">
                      <a:lumMod val="20000"/>
                      <a:lumOff val="80000"/>
                    </a:schemeClr>
                  </a:solidFill>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7B3774EE-33B9-400A-83E9-700AFA036779}"/>
                  </a:ext>
                </a:extLst>
              </p:cNvPr>
              <p:cNvSpPr>
                <a:spLocks noGrp="1" noRot="1" noChangeAspect="1" noMove="1" noResize="1" noEditPoints="1" noAdjustHandles="1" noChangeArrowheads="1" noChangeShapeType="1" noTextEdit="1"/>
              </p:cNvSpPr>
              <p:nvPr>
                <p:ph idx="1"/>
              </p:nvPr>
            </p:nvSpPr>
            <p:spPr>
              <a:xfrm>
                <a:off x="685801" y="2133975"/>
                <a:ext cx="10131425" cy="3649133"/>
              </a:xfrm>
              <a:blipFill>
                <a:blip r:embed="rId2"/>
                <a:stretch>
                  <a:fillRect l="-1084" t="-334" r="-4214" b="-1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25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BCE59-73AF-4A48-87A0-8F575F2AE5F1}"/>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D3C612-E43C-4E84-A850-D6850D923C5E}"/>
                  </a:ext>
                </a:extLst>
              </p:cNvPr>
              <p:cNvSpPr>
                <a:spLocks noGrp="1"/>
              </p:cNvSpPr>
              <p:nvPr>
                <p:ph idx="1"/>
              </p:nvPr>
            </p:nvSpPr>
            <p:spPr>
              <a:xfrm>
                <a:off x="685802" y="1892951"/>
                <a:ext cx="4141176" cy="4657317"/>
              </a:xfrm>
            </p:spPr>
            <p:txBody>
              <a:bodyPr>
                <a:noAutofit/>
              </a:bodyPr>
              <a:lstStyle/>
              <a:p>
                <a:pPr>
                  <a:lnSpc>
                    <a:spcPct val="150000"/>
                  </a:lnSpc>
                </a:pPr>
                <a:r>
                  <a:rPr lang="zh-CN" altLang="en-US" sz="2400" dirty="0">
                    <a:latin typeface="等线" panose="02010600030101010101" pitchFamily="2" charset="-122"/>
                    <a:ea typeface="等线" panose="02010600030101010101" pitchFamily="2" charset="-122"/>
                  </a:rPr>
                  <a:t>如图，系统每次演化都有一定概率从一个状态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𝑖</m:t>
                        </m:r>
                      </m:sub>
                    </m:sSub>
                  </m:oMath>
                </a14:m>
                <a:r>
                  <a:rPr lang="zh-CN" altLang="en-US" sz="2400" dirty="0">
                    <a:latin typeface="等线" panose="02010600030101010101" pitchFamily="2" charset="-122"/>
                    <a:ea typeface="等线" panose="02010600030101010101" pitchFamily="2" charset="-122"/>
                  </a:rPr>
                  <a:t>变为另一个状态</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𝑗</m:t>
                        </m:r>
                      </m:sub>
                    </m:sSub>
                  </m:oMath>
                </a14:m>
                <a:r>
                  <a:rPr lang="zh-CN" altLang="en-US" sz="2400" dirty="0">
                    <a:latin typeface="等线" panose="02010600030101010101" pitchFamily="2" charset="-122"/>
                    <a:ea typeface="等线" panose="02010600030101010101" pitchFamily="2" charset="-122"/>
                  </a:rPr>
                  <a:t>，每次转变的概率为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𝑗</m:t>
                            </m:r>
                          </m:sub>
                        </m:sSub>
                      </m:sub>
                    </m:sSub>
                  </m:oMath>
                </a14:m>
                <a:endParaRPr lang="en-US" altLang="zh-CN" sz="2400" dirty="0">
                  <a:latin typeface="等线" panose="02010600030101010101" pitchFamily="2" charset="-122"/>
                  <a:ea typeface="等线" panose="02010600030101010101" pitchFamily="2" charset="-122"/>
                </a:endParaRPr>
              </a:p>
              <a:p>
                <a:pPr>
                  <a:lnSpc>
                    <a:spcPct val="150000"/>
                  </a:lnSpc>
                </a:pPr>
                <a:r>
                  <a:rPr lang="zh-CN" altLang="en-US" sz="2400" dirty="0">
                    <a:latin typeface="等线" panose="02010600030101010101" pitchFamily="2" charset="-122"/>
                    <a:ea typeface="等线" panose="02010600030101010101" pitchFamily="2" charset="-122"/>
                  </a:rPr>
                  <a:t>只要过程选取合理，在经历足够长的时间之后，系统将会按固定概率输出末状态，这个末状态称作稳态</a:t>
                </a:r>
              </a:p>
            </p:txBody>
          </p:sp>
        </mc:Choice>
        <mc:Fallback xmlns="">
          <p:sp>
            <p:nvSpPr>
              <p:cNvPr id="3" name="内容占位符 2">
                <a:extLst>
                  <a:ext uri="{FF2B5EF4-FFF2-40B4-BE49-F238E27FC236}">
                    <a16:creationId xmlns:a16="http://schemas.microsoft.com/office/drawing/2014/main" id="{F4D3C612-E43C-4E84-A850-D6850D923C5E}"/>
                  </a:ext>
                </a:extLst>
              </p:cNvPr>
              <p:cNvSpPr>
                <a:spLocks noGrp="1" noRot="1" noChangeAspect="1" noMove="1" noResize="1" noEditPoints="1" noAdjustHandles="1" noChangeArrowheads="1" noChangeShapeType="1" noTextEdit="1"/>
              </p:cNvSpPr>
              <p:nvPr>
                <p:ph idx="1"/>
              </p:nvPr>
            </p:nvSpPr>
            <p:spPr>
              <a:xfrm>
                <a:off x="685802" y="1892951"/>
                <a:ext cx="4141176" cy="4657317"/>
              </a:xfrm>
              <a:blipFill>
                <a:blip r:embed="rId2"/>
                <a:stretch>
                  <a:fillRect l="-2062" r="-1915" b="-35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5531F01-70D5-4A5E-8217-194C753D4ED8}"/>
              </a:ext>
            </a:extLst>
          </p:cNvPr>
          <p:cNvPicPr>
            <a:picLocks noChangeAspect="1"/>
          </p:cNvPicPr>
          <p:nvPr/>
        </p:nvPicPr>
        <p:blipFill>
          <a:blip r:embed="rId3"/>
          <a:stretch>
            <a:fillRect/>
          </a:stretch>
        </p:blipFill>
        <p:spPr>
          <a:xfrm>
            <a:off x="5054169" y="2065867"/>
            <a:ext cx="6777346" cy="3473390"/>
          </a:xfrm>
          <a:prstGeom prst="rect">
            <a:avLst/>
          </a:prstGeom>
        </p:spPr>
      </p:pic>
    </p:spTree>
    <p:extLst>
      <p:ext uri="{BB962C8B-B14F-4D97-AF65-F5344CB8AC3E}">
        <p14:creationId xmlns:p14="http://schemas.microsoft.com/office/powerpoint/2010/main" val="1542524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FF576-CD22-4AD2-AFDD-1C828C89A51E}"/>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马尔科夫过程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C3C828-43B5-4684-B712-240926436FA8}"/>
                  </a:ext>
                </a:extLst>
              </p:cNvPr>
              <p:cNvSpPr>
                <a:spLocks noGrp="1"/>
              </p:cNvSpPr>
              <p:nvPr>
                <p:ph idx="1"/>
              </p:nvPr>
            </p:nvSpPr>
            <p:spPr>
              <a:xfrm>
                <a:off x="685801" y="1646767"/>
                <a:ext cx="10131425" cy="4601633"/>
              </a:xfrm>
            </p:spPr>
            <p:txBody>
              <a:bodyPr>
                <a:noAutofit/>
              </a:bodyPr>
              <a:lstStyle/>
              <a:p>
                <a:pPr marL="0" indent="0">
                  <a:lnSpc>
                    <a:spcPts val="3500"/>
                  </a:lnSpc>
                  <a:buNone/>
                </a:pPr>
                <a:r>
                  <a:rPr lang="zh-CN" altLang="en-US" sz="2800" dirty="0">
                    <a:latin typeface="等线" panose="02010600030101010101" pitchFamily="2" charset="-122"/>
                    <a:ea typeface="等线" panose="02010600030101010101" pitchFamily="2" charset="-122"/>
                  </a:rPr>
                  <a:t>为了使过程能具有代表性，并能够稳定输出末状态，这个过程需要满足如下条件：</a:t>
                </a:r>
                <a:endParaRPr lang="en-US" altLang="zh-CN" sz="2800" dirty="0">
                  <a:latin typeface="等线" panose="02010600030101010101" pitchFamily="2" charset="-122"/>
                  <a:ea typeface="等线" panose="02010600030101010101" pitchFamily="2" charset="-122"/>
                </a:endParaRPr>
              </a:p>
              <a:p>
                <a:pPr marL="0" indent="0">
                  <a:lnSpc>
                    <a:spcPts val="3500"/>
                  </a:lnSpc>
                  <a:buNone/>
                </a:pP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遍历性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即过程无论从哪个初始状态出发，都能有一个概率不为零的路径到达任意另一个状态。这保证了所有的状态都是可以访问到的</a:t>
                </a:r>
                <a:endParaRPr lang="en-US" altLang="zh-CN" sz="2800" dirty="0">
                  <a:latin typeface="等线" panose="02010600030101010101" pitchFamily="2" charset="-122"/>
                  <a:ea typeface="等线" panose="02010600030101010101" pitchFamily="2" charset="-122"/>
                </a:endParaRPr>
              </a:p>
              <a:p>
                <a:pPr marL="0" indent="0">
                  <a:lnSpc>
                    <a:spcPts val="3500"/>
                  </a:lnSpc>
                  <a:buNone/>
                </a:pPr>
                <a:r>
                  <a:rPr lang="en-US" altLang="zh-CN" sz="2800" dirty="0">
                    <a:latin typeface="等线" panose="02010600030101010101" pitchFamily="2" charset="-122"/>
                    <a:ea typeface="等线" panose="02010600030101010101" pitchFamily="2" charset="-122"/>
                  </a:rPr>
                  <a:t>2</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细致平衡</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要求在达到稳态时，从状态</a:t>
                </a:r>
                <a14:m>
                  <m:oMath xmlns:m="http://schemas.openxmlformats.org/officeDocument/2006/math">
                    <m:r>
                      <a:rPr lang="en-US" altLang="zh-CN" sz="2800" b="0" i="1" smtClean="0">
                        <a:latin typeface="Cambria Math" panose="02040503050406030204" pitchFamily="18" charset="0"/>
                      </a:rPr>
                      <m:t>𝜇</m:t>
                    </m:r>
                    <m:r>
                      <a:rPr lang="en-US" altLang="zh-CN" sz="2800" b="0" i="0" smtClean="0">
                        <a:latin typeface="Cambria Math" panose="02040503050406030204" pitchFamily="18" charset="0"/>
                      </a:rPr>
                      <m:t>→</m:t>
                    </m:r>
                    <m:r>
                      <a:rPr lang="en-US" altLang="zh-CN" sz="2800" b="0" i="1" smtClean="0">
                        <a:latin typeface="Cambria Math" panose="02040503050406030204" pitchFamily="18" charset="0"/>
                      </a:rPr>
                      <m:t>𝜈</m:t>
                    </m:r>
                  </m:oMath>
                </a14:m>
                <a:r>
                  <a:rPr lang="zh-CN" altLang="en-US" sz="2800" dirty="0">
                    <a:latin typeface="等线" panose="02010600030101010101" pitchFamily="2" charset="-122"/>
                    <a:ea typeface="等线" panose="02010600030101010101" pitchFamily="2" charset="-122"/>
                  </a:rPr>
                  <a:t>的概率流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oMath>
                </a14:m>
                <a:r>
                  <a:rPr lang="zh-CN" altLang="en-US" sz="2800" dirty="0">
                    <a:latin typeface="等线" panose="02010600030101010101" pitchFamily="2" charset="-122"/>
                    <a:ea typeface="等线" panose="02010600030101010101" pitchFamily="2" charset="-122"/>
                  </a:rPr>
                  <a:t>等于从状态</a:t>
                </a:r>
                <a14:m>
                  <m:oMath xmlns:m="http://schemas.openxmlformats.org/officeDocument/2006/math">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oMath>
                </a14:m>
                <a:r>
                  <a:rPr lang="zh-CN" altLang="en-US" sz="2800" dirty="0">
                    <a:latin typeface="等线" panose="02010600030101010101" pitchFamily="2" charset="-122"/>
                    <a:ea typeface="等线" panose="02010600030101010101" pitchFamily="2" charset="-122"/>
                  </a:rPr>
                  <a:t>的概率流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𝐽</m:t>
                        </m:r>
                      </m:e>
                      <m:sub>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sub>
                    </m:sSub>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49C3C828-43B5-4684-B712-240926436FA8}"/>
                  </a:ext>
                </a:extLst>
              </p:cNvPr>
              <p:cNvSpPr>
                <a:spLocks noGrp="1" noRot="1" noChangeAspect="1" noMove="1" noResize="1" noEditPoints="1" noAdjustHandles="1" noChangeArrowheads="1" noChangeShapeType="1" noTextEdit="1"/>
              </p:cNvSpPr>
              <p:nvPr>
                <p:ph idx="1"/>
              </p:nvPr>
            </p:nvSpPr>
            <p:spPr>
              <a:xfrm>
                <a:off x="685801" y="1646767"/>
                <a:ext cx="10131425" cy="4601633"/>
              </a:xfrm>
              <a:blipFill>
                <a:blip r:embed="rId2"/>
                <a:stretch>
                  <a:fillRect l="-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884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D804-98D3-4EF4-B470-BF8C6A0050CD}"/>
              </a:ext>
            </a:extLst>
          </p:cNvPr>
          <p:cNvSpPr>
            <a:spLocks noGrp="1"/>
          </p:cNvSpPr>
          <p:nvPr>
            <p:ph type="title"/>
          </p:nvPr>
        </p:nvSpPr>
        <p:spPr>
          <a:xfrm>
            <a:off x="1406769" y="609600"/>
            <a:ext cx="8985739" cy="1456267"/>
          </a:xfrm>
        </p:spPr>
        <p:txBody>
          <a:bodyPr>
            <a:noAutofit/>
          </a:bodyPr>
          <a:lstStyle/>
          <a:p>
            <a:r>
              <a:rPr lang="zh-CN" altLang="en-US" sz="7200" dirty="0">
                <a:latin typeface="等线" panose="02010600030101010101" pitchFamily="2" charset="-122"/>
                <a:ea typeface="等线" panose="02010600030101010101" pitchFamily="2" charset="-122"/>
              </a:rPr>
              <a:t>目录</a:t>
            </a:r>
          </a:p>
        </p:txBody>
      </p:sp>
      <p:sp>
        <p:nvSpPr>
          <p:cNvPr id="3" name="内容占位符 2">
            <a:extLst>
              <a:ext uri="{FF2B5EF4-FFF2-40B4-BE49-F238E27FC236}">
                <a16:creationId xmlns:a16="http://schemas.microsoft.com/office/drawing/2014/main" id="{EFF9B8EB-B089-4844-8C6D-0A17B6CB7CB9}"/>
              </a:ext>
            </a:extLst>
          </p:cNvPr>
          <p:cNvSpPr>
            <a:spLocks noGrp="1"/>
          </p:cNvSpPr>
          <p:nvPr>
            <p:ph idx="1"/>
          </p:nvPr>
        </p:nvSpPr>
        <p:spPr>
          <a:xfrm>
            <a:off x="1374774" y="2127738"/>
            <a:ext cx="9410457" cy="4120662"/>
          </a:xfrm>
        </p:spPr>
        <p:txBody>
          <a:bodyPr>
            <a:normAutofit/>
          </a:bodyPr>
          <a:lstStyle/>
          <a:p>
            <a:r>
              <a:rPr lang="zh-CN" altLang="en-US" sz="4400" dirty="0">
                <a:latin typeface="等线" panose="02010600030101010101" pitchFamily="2" charset="-122"/>
                <a:ea typeface="等线" panose="02010600030101010101" pitchFamily="2" charset="-122"/>
              </a:rPr>
              <a:t>蒙特卡洛数值方法</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伊辛模型</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蒙特卡洛</a:t>
            </a:r>
            <a:r>
              <a:rPr lang="en-US" altLang="zh-CN" sz="4400" dirty="0">
                <a:latin typeface="等线" panose="02010600030101010101" pitchFamily="2" charset="-122"/>
                <a:ea typeface="等线" panose="02010600030101010101" pitchFamily="2" charset="-122"/>
              </a:rPr>
              <a:t>×</a:t>
            </a:r>
            <a:r>
              <a:rPr lang="zh-CN" altLang="en-US" sz="4400" dirty="0">
                <a:latin typeface="等线" panose="02010600030101010101" pitchFamily="2" charset="-122"/>
                <a:ea typeface="等线" panose="02010600030101010101" pitchFamily="2" charset="-122"/>
              </a:rPr>
              <a:t>伊辛模型</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蒙特卡洛方法的局限性与优化</a:t>
            </a:r>
            <a:endParaRPr lang="en-US" altLang="zh-CN" sz="4400" dirty="0">
              <a:latin typeface="等线" panose="02010600030101010101" pitchFamily="2" charset="-122"/>
              <a:ea typeface="等线" panose="02010600030101010101" pitchFamily="2" charset="-122"/>
            </a:endParaRPr>
          </a:p>
          <a:p>
            <a:r>
              <a:rPr lang="zh-CN" altLang="en-US" sz="4400" dirty="0">
                <a:latin typeface="等线" panose="02010600030101010101" pitchFamily="2" charset="-122"/>
                <a:ea typeface="等线" panose="02010600030101010101" pitchFamily="2" charset="-122"/>
              </a:rPr>
              <a:t>其他应用</a:t>
            </a:r>
            <a:endParaRPr lang="en-US" altLang="zh-CN" sz="4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7248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4CEFC-900E-48CD-9CAA-AFA9C33CD2AF}"/>
              </a:ext>
            </a:extLst>
          </p:cNvPr>
          <p:cNvSpPr>
            <a:spLocks noGrp="1"/>
          </p:cNvSpPr>
          <p:nvPr>
            <p:ph type="title"/>
          </p:nvPr>
        </p:nvSpPr>
        <p:spPr/>
        <p:txBody>
          <a:bodyPr/>
          <a:lstStyle/>
          <a:p>
            <a:r>
              <a:rPr lang="zh-CN" altLang="en-US" dirty="0"/>
              <a:t>  </a:t>
            </a:r>
            <a:r>
              <a:rPr lang="zh-CN" altLang="en-US" sz="4800" dirty="0">
                <a:latin typeface="等线" panose="02010600030101010101" pitchFamily="2" charset="-122"/>
                <a:ea typeface="等线" panose="02010600030101010101" pitchFamily="2" charset="-122"/>
              </a:rPr>
              <a:t>马尔科夫过程</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A3ECEB-E35B-49AB-9B00-EAEE41BBA6EE}"/>
                  </a:ext>
                </a:extLst>
              </p:cNvPr>
              <p:cNvSpPr>
                <a:spLocks noGrp="1"/>
              </p:cNvSpPr>
              <p:nvPr>
                <p:ph idx="1"/>
              </p:nvPr>
            </p:nvSpPr>
            <p:spPr>
              <a:xfrm>
                <a:off x="685801" y="1899087"/>
                <a:ext cx="5125914" cy="4554467"/>
              </a:xfrm>
            </p:spPr>
            <p:txBody>
              <a:bodyPr>
                <a:normAutofit fontScale="92500"/>
              </a:bodyPr>
              <a:lstStyle/>
              <a:p>
                <a:pPr>
                  <a:lnSpc>
                    <a:spcPct val="150000"/>
                  </a:lnSpc>
                </a:pPr>
                <a:r>
                  <a:rPr lang="zh-CN" altLang="en-US" sz="2600" dirty="0">
                    <a:latin typeface="等线" panose="02010600030101010101" pitchFamily="2" charset="-122"/>
                    <a:ea typeface="等线" panose="02010600030101010101" pitchFamily="2" charset="-122"/>
                  </a:rPr>
                  <a:t>概率流</a:t>
                </a:r>
                <a14:m>
                  <m:oMath xmlns:m="http://schemas.openxmlformats.org/officeDocument/2006/math">
                    <m:r>
                      <a:rPr lang="zh-CN" altLang="en-US" sz="2600" i="1" dirty="0" smtClean="0">
                        <a:latin typeface="Cambria Math" panose="02040503050406030204" pitchFamily="18" charset="0"/>
                      </a:rPr>
                      <m:t>：</m:t>
                    </m:r>
                    <m:sSub>
                      <m:sSubPr>
                        <m:ctrlPr>
                          <a:rPr lang="en-US" altLang="zh-CN" sz="2600" i="1" smtClean="0">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oMath>
                </a14:m>
                <a:r>
                  <a:rPr lang="zh-CN" altLang="en-US" sz="2600" dirty="0">
                    <a:latin typeface="等线" panose="02010600030101010101" pitchFamily="2" charset="-122"/>
                    <a:ea typeface="等线" panose="02010600030101010101" pitchFamily="2" charset="-122"/>
                  </a:rPr>
                  <a:t>定义为稳态时的处于状态</a:t>
                </a:r>
                <a14:m>
                  <m:oMath xmlns:m="http://schemas.openxmlformats.org/officeDocument/2006/math">
                    <m:r>
                      <a:rPr lang="en-US" altLang="zh-CN" sz="2600" i="1">
                        <a:latin typeface="Cambria Math" panose="02040503050406030204" pitchFamily="18" charset="0"/>
                      </a:rPr>
                      <m:t>𝜇</m:t>
                    </m:r>
                  </m:oMath>
                </a14:m>
                <a:r>
                  <a:rPr lang="zh-CN" altLang="en-US" sz="2600" dirty="0">
                    <a:latin typeface="等线" panose="02010600030101010101" pitchFamily="2" charset="-122"/>
                    <a:ea typeface="等线" panose="02010600030101010101" pitchFamily="2" charset="-122"/>
                  </a:rPr>
                  <a:t>的概率</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oMath>
                </a14:m>
                <a:r>
                  <a:rPr lang="zh-CN" altLang="en-US" sz="2600" dirty="0">
                    <a:latin typeface="等线" panose="02010600030101010101" pitchFamily="2" charset="-122"/>
                    <a:ea typeface="等线" panose="02010600030101010101" pitchFamily="2" charset="-122"/>
                  </a:rPr>
                  <a:t>乘以从</a:t>
                </a:r>
                <a14:m>
                  <m:oMath xmlns:m="http://schemas.openxmlformats.org/officeDocument/2006/math">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oMath>
                </a14:m>
                <a:r>
                  <a:rPr lang="zh-CN" altLang="en-US" sz="2600" dirty="0">
                    <a:latin typeface="等线" panose="02010600030101010101" pitchFamily="2" charset="-122"/>
                    <a:ea typeface="等线" panose="02010600030101010101" pitchFamily="2" charset="-122"/>
                  </a:rPr>
                  <a:t>的概率</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oMath>
                </a14:m>
                <a:r>
                  <a:rPr lang="zh-CN" altLang="en-US" sz="2600" dirty="0">
                    <a:latin typeface="等线" panose="02010600030101010101" pitchFamily="2" charset="-122"/>
                    <a:ea typeface="等线" panose="02010600030101010101" pitchFamily="2" charset="-122"/>
                  </a:rPr>
                  <a:t>，即</a:t>
                </a:r>
                <a:endParaRPr lang="en-US" altLang="zh-CN" sz="2600" dirty="0">
                  <a:latin typeface="等线" panose="02010600030101010101" pitchFamily="2" charset="-122"/>
                  <a:ea typeface="等线" panose="02010600030101010101" pitchFamily="2"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borderBox>
                        <m:borderBoxPr>
                          <m:ctrlPr>
                            <a:rPr lang="en-US" altLang="zh-CN" sz="2600" i="1" smtClean="0">
                              <a:latin typeface="Cambria Math" panose="02040503050406030204" pitchFamily="18" charset="0"/>
                            </a:rPr>
                          </m:ctrlPr>
                        </m:borderBox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e>
                      </m:borderBox>
                    </m:oMath>
                  </m:oMathPara>
                </a14:m>
                <a:endParaRPr lang="en-US" altLang="zh-CN" sz="2600" dirty="0">
                  <a:latin typeface="等线" panose="02010600030101010101" pitchFamily="2" charset="-122"/>
                </a:endParaRPr>
              </a:p>
              <a:p>
                <a:pPr>
                  <a:lnSpc>
                    <a:spcPct val="150000"/>
                  </a:lnSpc>
                </a:pPr>
                <a:r>
                  <a:rPr lang="zh-CN" altLang="en-US" sz="2600" dirty="0">
                    <a:latin typeface="等线" panose="02010600030101010101" pitchFamily="2" charset="-122"/>
                    <a:ea typeface="等线" panose="02010600030101010101" pitchFamily="2" charset="-122"/>
                  </a:rPr>
                  <a:t>细致平衡要求</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𝐽</m:t>
                        </m:r>
                      </m:e>
                      <m:sub>
                        <m:r>
                          <a:rPr lang="en-US" altLang="zh-CN" sz="2600" i="1">
                            <a:latin typeface="Cambria Math" panose="02040503050406030204" pitchFamily="18" charset="0"/>
                          </a:rPr>
                          <m:t>𝜈</m:t>
                        </m:r>
                        <m:r>
                          <a:rPr lang="en-US" altLang="zh-CN" sz="2600" i="1">
                            <a:latin typeface="Cambria Math" panose="02040503050406030204" pitchFamily="18" charset="0"/>
                          </a:rPr>
                          <m:t>→</m:t>
                        </m:r>
                        <m:r>
                          <a:rPr lang="en-US" altLang="zh-CN" sz="2600" i="1">
                            <a:latin typeface="Cambria Math" panose="02040503050406030204" pitchFamily="18" charset="0"/>
                          </a:rPr>
                          <m:t>𝜇</m:t>
                        </m:r>
                      </m:sub>
                    </m:sSub>
                  </m:oMath>
                </a14:m>
                <a:r>
                  <a:rPr lang="zh-CN" altLang="en-US" sz="2600" dirty="0">
                    <a:latin typeface="等线" panose="02010600030101010101" pitchFamily="2" charset="-122"/>
                    <a:ea typeface="等线" panose="02010600030101010101" pitchFamily="2" charset="-122"/>
                  </a:rPr>
                  <a:t>，即</a:t>
                </a:r>
                <a:endParaRPr lang="en-US" altLang="zh-CN" sz="2600" dirty="0">
                  <a:latin typeface="等线" panose="02010600030101010101" pitchFamily="2" charset="-122"/>
                  <a:ea typeface="等线" panose="02010600030101010101" pitchFamily="2" charset="-122"/>
                </a:endParaRPr>
              </a:p>
              <a:p>
                <a:pPr marL="0" indent="0" algn="ctr">
                  <a:lnSpc>
                    <a:spcPct val="150000"/>
                  </a:lnSpc>
                  <a:buNone/>
                </a:pPr>
                <a14:m>
                  <m:oMathPara xmlns:m="http://schemas.openxmlformats.org/officeDocument/2006/math">
                    <m:oMathParaPr>
                      <m:jc m:val="centerGroup"/>
                    </m:oMathParaPr>
                    <m:oMath xmlns:m="http://schemas.openxmlformats.org/officeDocument/2006/math">
                      <m:borderBox>
                        <m:borderBoxPr>
                          <m:ctrlPr>
                            <a:rPr lang="en-US" altLang="zh-CN" sz="2600" i="1" smtClean="0">
                              <a:latin typeface="Cambria Math" panose="02040503050406030204" pitchFamily="18" charset="0"/>
                            </a:rPr>
                          </m:ctrlPr>
                        </m:borderBox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𝜇</m:t>
                              </m:r>
                              <m:r>
                                <a:rPr lang="en-US" altLang="zh-CN" sz="2600" i="1">
                                  <a:latin typeface="Cambria Math" panose="02040503050406030204" pitchFamily="18" charset="0"/>
                                </a:rPr>
                                <m:t>→</m:t>
                              </m:r>
                              <m:r>
                                <a:rPr lang="en-US" altLang="zh-CN" sz="2600" i="1">
                                  <a:latin typeface="Cambria Math" panose="02040503050406030204" pitchFamily="18" charset="0"/>
                                </a:rPr>
                                <m:t>𝜈</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𝜈</m:t>
                              </m:r>
                            </m:sub>
                          </m:sSub>
                          <m:r>
                            <a:rPr lang="en-US" altLang="zh-CN" sz="2600" i="1">
                              <a:latin typeface="Cambria Math" panose="02040503050406030204" pitchFamily="18" charset="0"/>
                            </a:rPr>
                            <m:t>·</m:t>
                          </m:r>
                          <m:r>
                            <m:rPr>
                              <m:nor/>
                            </m:rPr>
                            <a:rPr lang="en-US" altLang="zh-CN" sz="2600" dirty="0">
                              <a:latin typeface="等线" panose="02010600030101010101" pitchFamily="2" charset="-122"/>
                              <a:ea typeface="等线" panose="02010600030101010101" pitchFamily="2" charset="-122"/>
                            </a:rPr>
                            <m:t> </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𝑃</m:t>
                              </m:r>
                            </m:e>
                            <m:sub>
                              <m:r>
                                <a:rPr lang="en-US" altLang="zh-CN" sz="2600" i="1">
                                  <a:latin typeface="Cambria Math" panose="02040503050406030204" pitchFamily="18" charset="0"/>
                                </a:rPr>
                                <m:t>𝜈</m:t>
                              </m:r>
                              <m:r>
                                <a:rPr lang="en-US" altLang="zh-CN" sz="2600" i="1">
                                  <a:latin typeface="Cambria Math" panose="02040503050406030204" pitchFamily="18" charset="0"/>
                                </a:rPr>
                                <m:t>→</m:t>
                              </m:r>
                              <m:r>
                                <a:rPr lang="en-US" altLang="zh-CN" sz="2600" i="1">
                                  <a:latin typeface="Cambria Math" panose="02040503050406030204" pitchFamily="18" charset="0"/>
                                </a:rPr>
                                <m:t>𝜇</m:t>
                              </m:r>
                            </m:sub>
                          </m:sSub>
                        </m:e>
                      </m:borderBox>
                    </m:oMath>
                  </m:oMathPara>
                </a14:m>
                <a:endParaRPr lang="zh-CN" altLang="en-US" sz="2600" dirty="0"/>
              </a:p>
            </p:txBody>
          </p:sp>
        </mc:Choice>
        <mc:Fallback xmlns="">
          <p:sp>
            <p:nvSpPr>
              <p:cNvPr id="3" name="内容占位符 2">
                <a:extLst>
                  <a:ext uri="{FF2B5EF4-FFF2-40B4-BE49-F238E27FC236}">
                    <a16:creationId xmlns:a16="http://schemas.microsoft.com/office/drawing/2014/main" id="{1FA3ECEB-E35B-49AB-9B00-EAEE41BBA6EE}"/>
                  </a:ext>
                </a:extLst>
              </p:cNvPr>
              <p:cNvSpPr>
                <a:spLocks noGrp="1" noRot="1" noChangeAspect="1" noMove="1" noResize="1" noEditPoints="1" noAdjustHandles="1" noChangeArrowheads="1" noChangeShapeType="1" noTextEdit="1"/>
              </p:cNvSpPr>
              <p:nvPr>
                <p:ph idx="1"/>
              </p:nvPr>
            </p:nvSpPr>
            <p:spPr>
              <a:xfrm>
                <a:off x="685801" y="1899087"/>
                <a:ext cx="5125914" cy="4554467"/>
              </a:xfrm>
              <a:blipFill>
                <a:blip r:embed="rId2"/>
                <a:stretch>
                  <a:fillRect l="-1667" r="-23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387444D-1407-44A1-A417-5837C10B46EF}"/>
              </a:ext>
            </a:extLst>
          </p:cNvPr>
          <p:cNvPicPr>
            <a:picLocks noChangeAspect="1"/>
          </p:cNvPicPr>
          <p:nvPr/>
        </p:nvPicPr>
        <p:blipFill>
          <a:blip r:embed="rId3"/>
          <a:stretch>
            <a:fillRect/>
          </a:stretch>
        </p:blipFill>
        <p:spPr>
          <a:xfrm>
            <a:off x="5811715" y="1899087"/>
            <a:ext cx="5970392" cy="3059826"/>
          </a:xfrm>
          <a:prstGeom prst="rect">
            <a:avLst/>
          </a:prstGeom>
        </p:spPr>
      </p:pic>
    </p:spTree>
    <p:extLst>
      <p:ext uri="{BB962C8B-B14F-4D97-AF65-F5344CB8AC3E}">
        <p14:creationId xmlns:p14="http://schemas.microsoft.com/office/powerpoint/2010/main" val="7919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ACF00-09DC-42AD-9FEB-75BAFC9D8C92}"/>
              </a:ext>
            </a:extLst>
          </p:cNvPr>
          <p:cNvSpPr>
            <a:spLocks noGrp="1"/>
          </p:cNvSpPr>
          <p:nvPr>
            <p:ph type="title"/>
          </p:nvPr>
        </p:nvSpPr>
        <p:spPr/>
        <p:txBody>
          <a:bodyPr/>
          <a:lstStyle/>
          <a:p>
            <a:r>
              <a:rPr lang="zh-CN" altLang="en-US" dirty="0">
                <a:solidFill>
                  <a:prstClr val="white"/>
                </a:solidFill>
              </a:rPr>
              <a:t>  </a:t>
            </a:r>
            <a:r>
              <a:rPr lang="zh-CN" altLang="en-US" sz="4800" dirty="0">
                <a:solidFill>
                  <a:prstClr val="white"/>
                </a:solidFill>
                <a:latin typeface="等线" panose="02010600030101010101" pitchFamily="2" charset="-122"/>
                <a:ea typeface="等线" panose="02010600030101010101" pitchFamily="2" charset="-122"/>
              </a:rPr>
              <a:t>马尔科夫过程</a:t>
            </a:r>
            <a:endParaRPr lang="zh-CN" altLang="en-US" dirty="0"/>
          </a:p>
        </p:txBody>
      </p:sp>
      <p:pic>
        <p:nvPicPr>
          <p:cNvPr id="5" name="内容占位符 4">
            <a:extLst>
              <a:ext uri="{FF2B5EF4-FFF2-40B4-BE49-F238E27FC236}">
                <a16:creationId xmlns:a16="http://schemas.microsoft.com/office/drawing/2014/main" id="{8C9A569A-0CEF-4A58-8499-AF70FC50ADFB}"/>
              </a:ext>
            </a:extLst>
          </p:cNvPr>
          <p:cNvPicPr>
            <a:picLocks noGrp="1" noChangeAspect="1"/>
          </p:cNvPicPr>
          <p:nvPr>
            <p:ph idx="1"/>
          </p:nvPr>
        </p:nvPicPr>
        <p:blipFill>
          <a:blip r:embed="rId2"/>
          <a:stretch>
            <a:fillRect/>
          </a:stretch>
        </p:blipFill>
        <p:spPr>
          <a:xfrm>
            <a:off x="3883284" y="2301691"/>
            <a:ext cx="7838206" cy="3483647"/>
          </a:xfrm>
        </p:spPr>
      </p:pic>
      <p:sp>
        <p:nvSpPr>
          <p:cNvPr id="6" name="文本框 5">
            <a:extLst>
              <a:ext uri="{FF2B5EF4-FFF2-40B4-BE49-F238E27FC236}">
                <a16:creationId xmlns:a16="http://schemas.microsoft.com/office/drawing/2014/main" id="{353C0D64-71F5-439E-8303-4A05464610B4}"/>
              </a:ext>
            </a:extLst>
          </p:cNvPr>
          <p:cNvSpPr txBox="1"/>
          <p:nvPr/>
        </p:nvSpPr>
        <p:spPr>
          <a:xfrm>
            <a:off x="876315" y="2091184"/>
            <a:ext cx="3006969" cy="3904659"/>
          </a:xfrm>
          <a:prstGeom prst="rect">
            <a:avLst/>
          </a:prstGeom>
          <a:noFill/>
        </p:spPr>
        <p:txBody>
          <a:bodyPr wrap="square" rtlCol="0">
            <a:spAutoFit/>
          </a:bodyPr>
          <a:lstStyle/>
          <a:p>
            <a:pPr>
              <a:lnSpc>
                <a:spcPct val="150000"/>
              </a:lnSpc>
            </a:pPr>
            <a:r>
              <a:rPr lang="zh-CN" altLang="en-US" sz="2800" dirty="0">
                <a:latin typeface="等线" panose="02010600030101010101" pitchFamily="2" charset="-122"/>
                <a:ea typeface="等线" panose="02010600030101010101" pitchFamily="2" charset="-122"/>
              </a:rPr>
              <a:t>右图是几种无法满足上述条件的过程。</a:t>
            </a:r>
            <a:endParaRPr lang="en-US" altLang="zh-CN" sz="2800" dirty="0">
              <a:latin typeface="等线" panose="02010600030101010101" pitchFamily="2" charset="-122"/>
              <a:ea typeface="等线" panose="02010600030101010101" pitchFamily="2" charset="-122"/>
            </a:endParaRPr>
          </a:p>
          <a:p>
            <a:pPr>
              <a:lnSpc>
                <a:spcPct val="150000"/>
              </a:lnSpc>
            </a:pPr>
            <a:r>
              <a:rPr lang="en-US" altLang="zh-CN" sz="2800" dirty="0">
                <a:latin typeface="等线" panose="02010600030101010101" pitchFamily="2" charset="-122"/>
                <a:ea typeface="等线" panose="02010600030101010101" pitchFamily="2" charset="-122"/>
              </a:rPr>
              <a:t>(a)</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违背了遍历性，</a:t>
            </a:r>
            <a:r>
              <a:rPr lang="en-US" altLang="zh-CN" sz="2800" dirty="0">
                <a:latin typeface="等线" panose="02010600030101010101" pitchFamily="2" charset="-122"/>
                <a:ea typeface="等线" panose="02010600030101010101" pitchFamily="2" charset="-122"/>
              </a:rPr>
              <a:t>(c)</a:t>
            </a:r>
            <a:r>
              <a:rPr lang="zh-CN" altLang="en-US" sz="2800" dirty="0">
                <a:latin typeface="等线" panose="02010600030101010101" pitchFamily="2" charset="-122"/>
                <a:ea typeface="等线" panose="02010600030101010101" pitchFamily="2" charset="-122"/>
              </a:rPr>
              <a:t>违背了细致平衡</a:t>
            </a:r>
          </a:p>
        </p:txBody>
      </p:sp>
    </p:spTree>
    <p:extLst>
      <p:ext uri="{BB962C8B-B14F-4D97-AF65-F5344CB8AC3E}">
        <p14:creationId xmlns:p14="http://schemas.microsoft.com/office/powerpoint/2010/main" val="50018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伊辛模型</a:t>
            </a:r>
          </a:p>
        </p:txBody>
      </p:sp>
    </p:spTree>
    <p:extLst>
      <p:ext uri="{BB962C8B-B14F-4D97-AF65-F5344CB8AC3E}">
        <p14:creationId xmlns:p14="http://schemas.microsoft.com/office/powerpoint/2010/main" val="418712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7AB6A3-43D9-46BA-9EFA-C7CA69504C5C}"/>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伊辛模型的提出与研究历史</a:t>
            </a:r>
          </a:p>
        </p:txBody>
      </p:sp>
      <p:sp>
        <p:nvSpPr>
          <p:cNvPr id="5" name="内容占位符 4">
            <a:extLst>
              <a:ext uri="{FF2B5EF4-FFF2-40B4-BE49-F238E27FC236}">
                <a16:creationId xmlns:a16="http://schemas.microsoft.com/office/drawing/2014/main" id="{74FC4EB9-6BC0-4D90-8136-CB2E3A863C13}"/>
              </a:ext>
            </a:extLst>
          </p:cNvPr>
          <p:cNvSpPr>
            <a:spLocks noGrp="1"/>
          </p:cNvSpPr>
          <p:nvPr>
            <p:ph idx="1"/>
          </p:nvPr>
        </p:nvSpPr>
        <p:spPr/>
        <p:txBody>
          <a:bodyPr/>
          <a:lstStyle/>
          <a:p>
            <a:r>
              <a:rPr lang="zh-CN" altLang="en-US" sz="2400" dirty="0">
                <a:latin typeface="等线" panose="02010600030101010101" pitchFamily="2" charset="-122"/>
                <a:ea typeface="等线" panose="02010600030101010101" pitchFamily="2" charset="-122"/>
              </a:rPr>
              <a:t>伊辛模型由德国物理学家威廉</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楞次（</a:t>
            </a:r>
            <a:r>
              <a:rPr lang="en-US" altLang="zh-CN" sz="2400" dirty="0">
                <a:latin typeface="等线" panose="02010600030101010101" pitchFamily="2" charset="-122"/>
                <a:ea typeface="等线" panose="02010600030101010101" pitchFamily="2" charset="-122"/>
              </a:rPr>
              <a:t>Wilhelm Lenz</a:t>
            </a:r>
            <a:r>
              <a:rPr lang="zh-CN" altLang="en-US" sz="2400" dirty="0">
                <a:latin typeface="等线" panose="02010600030101010101" pitchFamily="2" charset="-122"/>
                <a:ea typeface="等线" panose="02010600030101010101" pitchFamily="2" charset="-122"/>
              </a:rPr>
              <a:t>）在</a:t>
            </a:r>
            <a:r>
              <a:rPr lang="en-US" altLang="zh-CN" sz="2400" dirty="0">
                <a:latin typeface="等线" panose="02010600030101010101" pitchFamily="2" charset="-122"/>
                <a:ea typeface="等线" panose="02010600030101010101" pitchFamily="2" charset="-122"/>
              </a:rPr>
              <a:t>1920</a:t>
            </a:r>
            <a:r>
              <a:rPr lang="zh-CN" altLang="en-US" sz="2400" dirty="0">
                <a:latin typeface="等线" panose="02010600030101010101" pitchFamily="2" charset="-122"/>
                <a:ea typeface="等线" panose="02010600030101010101" pitchFamily="2" charset="-122"/>
              </a:rPr>
              <a:t>年提出以描述铁磁性物质的内部的原子自旋状态及其与宏观磁矩的关系。</a:t>
            </a:r>
            <a:r>
              <a:rPr lang="en-US" altLang="zh-CN" sz="2400" dirty="0">
                <a:latin typeface="等线" panose="02010600030101010101" pitchFamily="2" charset="-122"/>
                <a:ea typeface="等线" panose="02010600030101010101" pitchFamily="2" charset="-122"/>
              </a:rPr>
              <a:t>1924</a:t>
            </a:r>
            <a:r>
              <a:rPr lang="zh-CN" altLang="en-US" sz="2400" dirty="0">
                <a:latin typeface="等线" panose="02010600030101010101" pitchFamily="2" charset="-122"/>
                <a:ea typeface="等线" panose="02010600030101010101" pitchFamily="2" charset="-122"/>
              </a:rPr>
              <a:t>年，楞次的学生</a:t>
            </a:r>
            <a:r>
              <a:rPr lang="en-US" altLang="zh-CN" sz="2400" dirty="0">
                <a:latin typeface="等线" panose="02010600030101010101" pitchFamily="2" charset="-122"/>
                <a:ea typeface="等线" panose="02010600030101010101" pitchFamily="2" charset="-122"/>
              </a:rPr>
              <a:t>Ernst Ising</a:t>
            </a:r>
            <a:r>
              <a:rPr lang="zh-CN" altLang="en-US" sz="2400" dirty="0">
                <a:latin typeface="等线" panose="02010600030101010101" pitchFamily="2" charset="-122"/>
                <a:ea typeface="等线" panose="02010600030101010101" pitchFamily="2" charset="-122"/>
              </a:rPr>
              <a:t>求解了不包含相变的一维伊辛模型 。</a:t>
            </a:r>
            <a:r>
              <a:rPr lang="en-US" altLang="zh-CN" sz="2400" dirty="0">
                <a:latin typeface="等线" panose="02010600030101010101" pitchFamily="2" charset="-122"/>
                <a:ea typeface="等线" panose="02010600030101010101" pitchFamily="2" charset="-122"/>
              </a:rPr>
              <a:t>20</a:t>
            </a:r>
            <a:r>
              <a:rPr lang="zh-CN" altLang="en-US" sz="2400" dirty="0">
                <a:latin typeface="等线" panose="02010600030101010101" pitchFamily="2" charset="-122"/>
                <a:ea typeface="等线" panose="02010600030101010101" pitchFamily="2" charset="-122"/>
              </a:rPr>
              <a:t>世纪</a:t>
            </a:r>
            <a:r>
              <a:rPr lang="en-US" altLang="zh-CN" sz="2400" dirty="0">
                <a:latin typeface="等线" panose="02010600030101010101" pitchFamily="2" charset="-122"/>
                <a:ea typeface="等线" panose="02010600030101010101" pitchFamily="2" charset="-122"/>
              </a:rPr>
              <a:t>30-40</a:t>
            </a:r>
            <a:r>
              <a:rPr lang="zh-CN" altLang="en-US" sz="2400" dirty="0">
                <a:latin typeface="等线" panose="02010600030101010101" pitchFamily="2" charset="-122"/>
                <a:ea typeface="等线" panose="02010600030101010101" pitchFamily="2" charset="-122"/>
              </a:rPr>
              <a:t>年代，劳伦斯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布拉格（</a:t>
            </a:r>
            <a:r>
              <a:rPr lang="en-US" altLang="zh-CN" sz="2400" dirty="0">
                <a:latin typeface="等线" panose="02010600030101010101" pitchFamily="2" charset="-122"/>
                <a:ea typeface="等线" panose="02010600030101010101" pitchFamily="2" charset="-122"/>
              </a:rPr>
              <a:t>Lawrence Bragg</a:t>
            </a:r>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E. J. Williams</a:t>
            </a:r>
            <a:r>
              <a:rPr lang="zh-CN" altLang="en-US" sz="2400" dirty="0">
                <a:latin typeface="等线" panose="02010600030101010101" pitchFamily="2" charset="-122"/>
                <a:ea typeface="等线" panose="02010600030101010101" pitchFamily="2" charset="-122"/>
              </a:rPr>
              <a:t>、汉斯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贝特（</a:t>
            </a:r>
            <a:r>
              <a:rPr lang="en-US" altLang="zh-CN" sz="2400" dirty="0">
                <a:latin typeface="等线" panose="02010600030101010101" pitchFamily="2" charset="-122"/>
                <a:ea typeface="等线" panose="02010600030101010101" pitchFamily="2" charset="-122"/>
              </a:rPr>
              <a:t>Hans Bethe</a:t>
            </a:r>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Rudolf Peierls</a:t>
            </a:r>
            <a:r>
              <a:rPr lang="zh-CN" altLang="en-US" sz="2400" dirty="0">
                <a:latin typeface="等线" panose="02010600030101010101" pitchFamily="2" charset="-122"/>
                <a:ea typeface="等线" panose="02010600030101010101" pitchFamily="2" charset="-122"/>
              </a:rPr>
              <a:t>等学者使用平均场近似理论（</a:t>
            </a:r>
            <a:r>
              <a:rPr lang="en-US" altLang="zh-CN" sz="2400" dirty="0">
                <a:latin typeface="等线" panose="02010600030101010101" pitchFamily="2" charset="-122"/>
                <a:ea typeface="等线" panose="02010600030101010101" pitchFamily="2" charset="-122"/>
              </a:rPr>
              <a:t>mean-field theory</a:t>
            </a:r>
            <a:r>
              <a:rPr lang="zh-CN" altLang="en-US" sz="2400" dirty="0">
                <a:latin typeface="等线" panose="02010600030101010101" pitchFamily="2" charset="-122"/>
                <a:ea typeface="等线" panose="02010600030101010101" pitchFamily="2" charset="-122"/>
              </a:rPr>
              <a:t>）对二维伊辛点阵模型（</a:t>
            </a:r>
            <a:r>
              <a:rPr lang="en-US" altLang="zh-CN" sz="2400" dirty="0">
                <a:latin typeface="等线" panose="02010600030101010101" pitchFamily="2" charset="-122"/>
                <a:ea typeface="等线" panose="02010600030101010101" pitchFamily="2" charset="-122"/>
              </a:rPr>
              <a:t>two-dimensional square-lattice Ising model</a:t>
            </a:r>
            <a:r>
              <a:rPr lang="zh-CN" altLang="en-US" sz="2400" dirty="0">
                <a:latin typeface="等线" panose="02010600030101010101" pitchFamily="2" charset="-122"/>
                <a:ea typeface="等线" panose="02010600030101010101" pitchFamily="2" charset="-122"/>
              </a:rPr>
              <a:t>）进行了研究。</a:t>
            </a:r>
            <a:r>
              <a:rPr lang="en-US" altLang="zh-CN" sz="2400" dirty="0">
                <a:latin typeface="等线" panose="02010600030101010101" pitchFamily="2" charset="-122"/>
                <a:ea typeface="等线" panose="02010600030101010101" pitchFamily="2" charset="-122"/>
              </a:rPr>
              <a:t>1944</a:t>
            </a:r>
            <a:r>
              <a:rPr lang="zh-CN" altLang="en-US" sz="2400" dirty="0">
                <a:latin typeface="等线" panose="02010600030101010101" pitchFamily="2" charset="-122"/>
                <a:ea typeface="等线" panose="02010600030101010101" pitchFamily="2" charset="-122"/>
              </a:rPr>
              <a:t>年美国物理学家拉斯</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昂萨格（</a:t>
            </a:r>
            <a:r>
              <a:rPr lang="en-US" altLang="zh-CN" sz="2400" dirty="0">
                <a:latin typeface="等线" panose="02010600030101010101" pitchFamily="2" charset="-122"/>
                <a:ea typeface="等线" panose="02010600030101010101" pitchFamily="2" charset="-122"/>
              </a:rPr>
              <a:t>Lars Onsager</a:t>
            </a:r>
            <a:r>
              <a:rPr lang="zh-CN" altLang="en-US" sz="2400" dirty="0">
                <a:latin typeface="等线" panose="02010600030101010101" pitchFamily="2" charset="-122"/>
                <a:ea typeface="等线" panose="02010600030101010101" pitchFamily="2" charset="-122"/>
              </a:rPr>
              <a:t>）得到了二维伊辛模型在没有外磁场时的解析解，即</a:t>
            </a:r>
            <a:r>
              <a:rPr lang="en-US" altLang="zh-CN" sz="2400" dirty="0">
                <a:latin typeface="等线" panose="02010600030101010101" pitchFamily="2" charset="-122"/>
                <a:ea typeface="等线" panose="02010600030101010101" pitchFamily="2" charset="-122"/>
              </a:rPr>
              <a:t>Onsager</a:t>
            </a:r>
            <a:r>
              <a:rPr lang="zh-CN" altLang="en-US" sz="2400" dirty="0">
                <a:latin typeface="等线" panose="02010600030101010101" pitchFamily="2" charset="-122"/>
                <a:ea typeface="等线" panose="02010600030101010101" pitchFamily="2" charset="-122"/>
              </a:rPr>
              <a:t>解</a:t>
            </a:r>
            <a:r>
              <a:rPr lang="zh-CN" altLang="en-US" dirty="0"/>
              <a:t>。</a:t>
            </a:r>
          </a:p>
        </p:txBody>
      </p:sp>
    </p:spTree>
    <p:extLst>
      <p:ext uri="{BB962C8B-B14F-4D97-AF65-F5344CB8AC3E}">
        <p14:creationId xmlns:p14="http://schemas.microsoft.com/office/powerpoint/2010/main" val="2801888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6858D-2388-4119-BD5D-650EA201360B}"/>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伊辛模型的意义</a:t>
            </a:r>
            <a:endParaRPr lang="zh-CN" altLang="en-US" sz="4800" dirty="0"/>
          </a:p>
        </p:txBody>
      </p:sp>
      <p:sp>
        <p:nvSpPr>
          <p:cNvPr id="3" name="内容占位符 2">
            <a:extLst>
              <a:ext uri="{FF2B5EF4-FFF2-40B4-BE49-F238E27FC236}">
                <a16:creationId xmlns:a16="http://schemas.microsoft.com/office/drawing/2014/main" id="{829E254E-E003-471E-9CB9-E5B42F25326E}"/>
              </a:ext>
            </a:extLst>
          </p:cNvPr>
          <p:cNvSpPr>
            <a:spLocks noGrp="1"/>
          </p:cNvSpPr>
          <p:nvPr>
            <p:ph idx="1"/>
          </p:nvPr>
        </p:nvSpPr>
        <p:spPr>
          <a:xfrm>
            <a:off x="685802" y="2142067"/>
            <a:ext cx="5662244" cy="4106333"/>
          </a:xfrm>
        </p:spPr>
        <p:txBody>
          <a:bodyPr>
            <a:normAutofit/>
          </a:bodyPr>
          <a:lstStyle/>
          <a:p>
            <a:r>
              <a:rPr lang="zh-CN" altLang="en-US" sz="2800" dirty="0">
                <a:latin typeface="等线" panose="02010600030101010101" pitchFamily="2" charset="-122"/>
                <a:ea typeface="等线" panose="02010600030101010101" pitchFamily="2" charset="-122"/>
              </a:rPr>
              <a:t>一开始</a:t>
            </a:r>
            <a:r>
              <a:rPr lang="en-US" altLang="zh-CN" sz="2800" dirty="0">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所解出的一维伊辛模型并没有什么特别的地方，一些物理量随着温度连续而无趣地变化。但是直到</a:t>
            </a:r>
            <a:r>
              <a:rPr lang="en-US" altLang="zh-CN" sz="2800" dirty="0">
                <a:latin typeface="等线" panose="02010600030101010101" pitchFamily="2" charset="-122"/>
                <a:ea typeface="等线" panose="02010600030101010101" pitchFamily="2" charset="-122"/>
              </a:rPr>
              <a:t>1944</a:t>
            </a:r>
            <a:r>
              <a:rPr lang="zh-CN" altLang="en-US" sz="2800" dirty="0">
                <a:latin typeface="等线" panose="02010600030101010101" pitchFamily="2" charset="-122"/>
                <a:ea typeface="等线" panose="02010600030101010101" pitchFamily="2" charset="-122"/>
              </a:rPr>
              <a:t>年，昂萨格解出二维情形的伊辛模型，在这个解中有些物理量出现了跃变，即预示着出现了相变。这是第一次从解析解中得出相变的结果。</a:t>
            </a:r>
          </a:p>
        </p:txBody>
      </p:sp>
      <p:pic>
        <p:nvPicPr>
          <p:cNvPr id="5" name="图片 4">
            <a:extLst>
              <a:ext uri="{FF2B5EF4-FFF2-40B4-BE49-F238E27FC236}">
                <a16:creationId xmlns:a16="http://schemas.microsoft.com/office/drawing/2014/main" id="{4B237283-ABEA-4428-B741-2FA953021483}"/>
              </a:ext>
            </a:extLst>
          </p:cNvPr>
          <p:cNvPicPr>
            <a:picLocks noChangeAspect="1"/>
          </p:cNvPicPr>
          <p:nvPr/>
        </p:nvPicPr>
        <p:blipFill>
          <a:blip r:embed="rId2"/>
          <a:stretch>
            <a:fillRect/>
          </a:stretch>
        </p:blipFill>
        <p:spPr>
          <a:xfrm>
            <a:off x="6620608" y="2730068"/>
            <a:ext cx="4797502" cy="2930330"/>
          </a:xfrm>
          <a:prstGeom prst="rect">
            <a:avLst/>
          </a:prstGeom>
        </p:spPr>
      </p:pic>
    </p:spTree>
    <p:extLst>
      <p:ext uri="{BB962C8B-B14F-4D97-AF65-F5344CB8AC3E}">
        <p14:creationId xmlns:p14="http://schemas.microsoft.com/office/powerpoint/2010/main" val="3070249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6858D-2388-4119-BD5D-650EA201360B}"/>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伊辛模型的意义</a:t>
            </a:r>
            <a:endParaRPr lang="zh-CN" altLang="en-US" sz="4800" dirty="0"/>
          </a:p>
        </p:txBody>
      </p:sp>
      <p:sp>
        <p:nvSpPr>
          <p:cNvPr id="3" name="内容占位符 2">
            <a:extLst>
              <a:ext uri="{FF2B5EF4-FFF2-40B4-BE49-F238E27FC236}">
                <a16:creationId xmlns:a16="http://schemas.microsoft.com/office/drawing/2014/main" id="{829E254E-E003-471E-9CB9-E5B42F25326E}"/>
              </a:ext>
            </a:extLst>
          </p:cNvPr>
          <p:cNvSpPr>
            <a:spLocks noGrp="1"/>
          </p:cNvSpPr>
          <p:nvPr>
            <p:ph idx="1"/>
          </p:nvPr>
        </p:nvSpPr>
        <p:spPr>
          <a:xfrm>
            <a:off x="685801" y="2142067"/>
            <a:ext cx="10131425" cy="4106333"/>
          </a:xfrm>
        </p:spPr>
        <p:txBody>
          <a:bodyPr>
            <a:normAutofit/>
          </a:bodyPr>
          <a:lstStyle/>
          <a:p>
            <a:r>
              <a:rPr lang="zh-CN" altLang="en-US" sz="2800" dirty="0">
                <a:latin typeface="等线" panose="02010600030101010101" pitchFamily="2" charset="-122"/>
                <a:ea typeface="等线" panose="02010600030101010101" pitchFamily="2" charset="-122"/>
              </a:rPr>
              <a:t>伊辛模型的高度抽象也使得其可以广泛应用于自然、社会、人工系统中的临界现象。所谓的临界现象，是指系统在相变临界点附近的时候表现出的一系列的标度现象（</a:t>
            </a:r>
            <a:r>
              <a:rPr lang="en-US" altLang="zh-CN" sz="2800" dirty="0">
                <a:latin typeface="等线" panose="02010600030101010101" pitchFamily="2" charset="-122"/>
                <a:ea typeface="等线" panose="02010600030101010101" pitchFamily="2" charset="-122"/>
              </a:rPr>
              <a:t>Scaling phenomena</a:t>
            </a:r>
            <a:r>
              <a:rPr lang="zh-CN" altLang="en-US" sz="2800" dirty="0">
                <a:latin typeface="等线" panose="02010600030101010101" pitchFamily="2" charset="-122"/>
                <a:ea typeface="等线" panose="02010600030101010101" pitchFamily="2" charset="-122"/>
              </a:rPr>
              <a:t>），以及系统在不同尺度之间的相似性。临界系统之中不同组成部分之间还会发生长程的关联，这种通过局部相互作用而导致长程联系的现象恰恰是真实复杂系统，如社会、经济、认知神经系统的复杂性所在。因此，</a:t>
            </a:r>
            <a:r>
              <a:rPr lang="en-US" altLang="zh-CN" sz="2800" dirty="0">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模型不仅仅是一个统计物理模型，它更是一个建模各种复杂系统模型的典范。</a:t>
            </a:r>
          </a:p>
        </p:txBody>
      </p:sp>
    </p:spTree>
    <p:extLst>
      <p:ext uri="{BB962C8B-B14F-4D97-AF65-F5344CB8AC3E}">
        <p14:creationId xmlns:p14="http://schemas.microsoft.com/office/powerpoint/2010/main" val="150031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E7AE1-83DE-4862-B678-1BD9EB383C97}"/>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物质的磁性</a:t>
            </a:r>
          </a:p>
        </p:txBody>
      </p:sp>
      <p:sp>
        <p:nvSpPr>
          <p:cNvPr id="3" name="内容占位符 2">
            <a:extLst>
              <a:ext uri="{FF2B5EF4-FFF2-40B4-BE49-F238E27FC236}">
                <a16:creationId xmlns:a16="http://schemas.microsoft.com/office/drawing/2014/main" id="{F50CFC39-8EFD-4161-9612-3945C4EE97AD}"/>
              </a:ext>
            </a:extLst>
          </p:cNvPr>
          <p:cNvSpPr>
            <a:spLocks noGrp="1"/>
          </p:cNvSpPr>
          <p:nvPr>
            <p:ph idx="1"/>
          </p:nvPr>
        </p:nvSpPr>
        <p:spPr>
          <a:xfrm>
            <a:off x="685802" y="2142067"/>
            <a:ext cx="5161083" cy="3649133"/>
          </a:xfrm>
        </p:spPr>
        <p:txBody>
          <a:bodyPr>
            <a:noAutofit/>
          </a:bodyPr>
          <a:lstStyle/>
          <a:p>
            <a:r>
              <a:rPr lang="zh-CN" altLang="en-US" sz="3200" dirty="0">
                <a:latin typeface="等线" panose="02010600030101010101" pitchFamily="2" charset="-122"/>
                <a:ea typeface="等线" panose="02010600030101010101" pitchFamily="2" charset="-122"/>
              </a:rPr>
              <a:t>物质的磁性源于原子的磁性。一个原子有外层电子轨道磁矩、电子自旋磁矩、原子核磁矩。在泡利不相容原理与库伦作用下，物质会表现出宏观的磁矩。</a:t>
            </a:r>
            <a:endParaRPr lang="en-US" altLang="zh-CN" sz="3200"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8355FB98-9591-407A-BDC3-A1F71A986B7D}"/>
              </a:ext>
            </a:extLst>
          </p:cNvPr>
          <p:cNvPicPr>
            <a:picLocks noChangeAspect="1"/>
          </p:cNvPicPr>
          <p:nvPr/>
        </p:nvPicPr>
        <p:blipFill>
          <a:blip r:embed="rId2"/>
          <a:stretch>
            <a:fillRect/>
          </a:stretch>
        </p:blipFill>
        <p:spPr>
          <a:xfrm>
            <a:off x="7297373" y="689494"/>
            <a:ext cx="3124200" cy="2343150"/>
          </a:xfrm>
          <a:prstGeom prst="rect">
            <a:avLst/>
          </a:prstGeom>
        </p:spPr>
      </p:pic>
      <p:pic>
        <p:nvPicPr>
          <p:cNvPr id="9" name="图片 8">
            <a:extLst>
              <a:ext uri="{FF2B5EF4-FFF2-40B4-BE49-F238E27FC236}">
                <a16:creationId xmlns:a16="http://schemas.microsoft.com/office/drawing/2014/main" id="{FD1A6E86-8674-4CA1-8E6A-6311120F448F}"/>
              </a:ext>
            </a:extLst>
          </p:cNvPr>
          <p:cNvPicPr>
            <a:picLocks noChangeAspect="1"/>
          </p:cNvPicPr>
          <p:nvPr/>
        </p:nvPicPr>
        <p:blipFill>
          <a:blip r:embed="rId3"/>
          <a:stretch>
            <a:fillRect/>
          </a:stretch>
        </p:blipFill>
        <p:spPr>
          <a:xfrm>
            <a:off x="7297373" y="3718842"/>
            <a:ext cx="3124200" cy="2340900"/>
          </a:xfrm>
          <a:prstGeom prst="rect">
            <a:avLst/>
          </a:prstGeom>
        </p:spPr>
      </p:pic>
    </p:spTree>
    <p:extLst>
      <p:ext uri="{BB962C8B-B14F-4D97-AF65-F5344CB8AC3E}">
        <p14:creationId xmlns:p14="http://schemas.microsoft.com/office/powerpoint/2010/main" val="126447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F95FC-FA1A-4613-8813-A0FED60B8EC7}"/>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磁性的分类</a:t>
            </a:r>
          </a:p>
        </p:txBody>
      </p:sp>
      <p:sp>
        <p:nvSpPr>
          <p:cNvPr id="3" name="内容占位符 2">
            <a:extLst>
              <a:ext uri="{FF2B5EF4-FFF2-40B4-BE49-F238E27FC236}">
                <a16:creationId xmlns:a16="http://schemas.microsoft.com/office/drawing/2014/main" id="{BD0AA649-72E0-430E-AFA5-7F06A9635A97}"/>
              </a:ext>
            </a:extLst>
          </p:cNvPr>
          <p:cNvSpPr>
            <a:spLocks noGrp="1"/>
          </p:cNvSpPr>
          <p:nvPr>
            <p:ph idx="1"/>
          </p:nvPr>
        </p:nvSpPr>
        <p:spPr>
          <a:xfrm>
            <a:off x="685801" y="1866575"/>
            <a:ext cx="5134707" cy="4833163"/>
          </a:xfrm>
        </p:spPr>
        <p:txBody>
          <a:bodyPr>
            <a:noAutofit/>
          </a:bodyPr>
          <a:lstStyle/>
          <a:p>
            <a:r>
              <a:rPr lang="en-US" altLang="zh-CN" sz="2800" dirty="0">
                <a:latin typeface="等线" panose="02010600030101010101" pitchFamily="2" charset="-122"/>
                <a:ea typeface="等线" panose="02010600030101010101" pitchFamily="2" charset="-122"/>
              </a:rPr>
              <a:t>A</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顺磁性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指材料对磁场很弱的响应，磁矩杂乱无章，随外磁场排列</a:t>
            </a:r>
            <a:endParaRPr lang="en-US" altLang="zh-CN" sz="2800" dirty="0">
              <a:latin typeface="等线" panose="02010600030101010101" pitchFamily="2" charset="-122"/>
              <a:ea typeface="等线" panose="02010600030101010101" pitchFamily="2" charset="-122"/>
            </a:endParaRPr>
          </a:p>
          <a:p>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铁磁性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原子磁矩有一种同向排列的趋势，相互作用能为负</a:t>
            </a:r>
            <a:endParaRPr lang="en-US" altLang="zh-CN" sz="2800" dirty="0">
              <a:latin typeface="等线" panose="02010600030101010101" pitchFamily="2" charset="-122"/>
              <a:ea typeface="等线" panose="02010600030101010101" pitchFamily="2" charset="-122"/>
            </a:endParaRPr>
          </a:p>
          <a:p>
            <a:r>
              <a:rPr lang="en-US" altLang="zh-CN" sz="2800" dirty="0">
                <a:latin typeface="等线" panose="02010600030101010101" pitchFamily="2" charset="-122"/>
                <a:ea typeface="等线" panose="02010600030101010101" pitchFamily="2" charset="-122"/>
              </a:rPr>
              <a:t>C</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反铁磁性</a:t>
            </a:r>
            <a:r>
              <a:rPr lang="en-US" altLang="zh-CN" sz="2800" dirty="0">
                <a:latin typeface="等线" panose="02010600030101010101" pitchFamily="2" charset="-122"/>
                <a:ea typeface="等线" panose="02010600030101010101" pitchFamily="2" charset="-122"/>
              </a:rPr>
              <a:t>】</a:t>
            </a:r>
            <a:r>
              <a:rPr lang="zh-CN" altLang="en-US" sz="2800" dirty="0">
                <a:latin typeface="等线" panose="02010600030101010101" pitchFamily="2" charset="-122"/>
                <a:ea typeface="等线" panose="02010600030101010101" pitchFamily="2" charset="-122"/>
              </a:rPr>
              <a:t>相邻原子磁矩有异向排列趋势。相邻磁矩同向时作用能为正</a:t>
            </a:r>
            <a:endParaRPr lang="en-US" altLang="zh-CN" sz="2800" dirty="0">
              <a:latin typeface="等线" panose="02010600030101010101" pitchFamily="2" charset="-122"/>
              <a:ea typeface="等线" panose="02010600030101010101" pitchFamily="2" charset="-122"/>
            </a:endParaRPr>
          </a:p>
          <a:p>
            <a:endParaRPr lang="zh-CN" altLang="en-US" sz="2400"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692ACBE0-EC87-49AD-AD8E-4A59F11A07DD}"/>
              </a:ext>
            </a:extLst>
          </p:cNvPr>
          <p:cNvPicPr>
            <a:picLocks noChangeAspect="1"/>
          </p:cNvPicPr>
          <p:nvPr/>
        </p:nvPicPr>
        <p:blipFill>
          <a:blip r:embed="rId2"/>
          <a:stretch>
            <a:fillRect/>
          </a:stretch>
        </p:blipFill>
        <p:spPr>
          <a:xfrm>
            <a:off x="6815696" y="1136287"/>
            <a:ext cx="4198693" cy="3308061"/>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C1D400F-94D5-4FD3-8E05-6A7CD9B6B5FE}"/>
                  </a:ext>
                </a:extLst>
              </p:cNvPr>
              <p:cNvSpPr txBox="1"/>
              <p:nvPr/>
            </p:nvSpPr>
            <p:spPr>
              <a:xfrm>
                <a:off x="6625345" y="4792134"/>
                <a:ext cx="4579394" cy="14069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𝐻</m:t>
                          </m:r>
                        </m:e>
                        <m:sub>
                          <m:r>
                            <a:rPr lang="zh-CN" altLang="en-US" sz="3600" i="1">
                              <a:latin typeface="Cambria Math" panose="02040503050406030204" pitchFamily="18" charset="0"/>
                            </a:rPr>
                            <m:t>磁矩</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𝐽</m:t>
                          </m:r>
                        </m:e>
                        <m:sub>
                          <m:r>
                            <a:rPr lang="en-US" altLang="zh-CN" sz="3600" b="0" i="1" smtClean="0">
                              <a:latin typeface="Cambria Math" panose="02040503050406030204" pitchFamily="18" charset="0"/>
                            </a:rPr>
                            <m:t>𝑖𝑗</m:t>
                          </m:r>
                        </m:sub>
                      </m:sSub>
                      <m:nary>
                        <m:naryPr>
                          <m:chr m:val="∑"/>
                          <m:supHide m:val="on"/>
                          <m:ctrlPr>
                            <a:rPr lang="en-US" altLang="zh-CN" sz="3600" b="0" i="1" smtClean="0">
                              <a:latin typeface="Cambria Math" panose="02040503050406030204" pitchFamily="18" charset="0"/>
                            </a:rPr>
                          </m:ctrlPr>
                        </m:naryPr>
                        <m:sub>
                          <m:r>
                            <m:rPr>
                              <m:brk m:alnAt="7"/>
                            </m:rPr>
                            <a:rPr lang="en-US" altLang="zh-CN" sz="3600" b="0" i="1" smtClean="0">
                              <a:latin typeface="Cambria Math" panose="02040503050406030204" pitchFamily="18" charset="0"/>
                            </a:rPr>
                            <m:t>&lt;</m:t>
                          </m:r>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&gt;</m:t>
                          </m:r>
                        </m:sub>
                        <m:sup/>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𝜎</m:t>
                              </m:r>
                            </m:e>
                            <m:sub>
                              <m:r>
                                <a:rPr lang="en-US" altLang="zh-CN" sz="3600" b="0" i="1" smtClean="0">
                                  <a:latin typeface="Cambria Math" panose="02040503050406030204" pitchFamily="18" charset="0"/>
                                </a:rPr>
                                <m:t>𝑖</m:t>
                              </m:r>
                            </m:sub>
                          </m:sSub>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𝜎</m:t>
                              </m:r>
                            </m:e>
                            <m:sub>
                              <m:r>
                                <a:rPr lang="en-US" altLang="zh-CN" sz="3600" b="0" i="1" smtClean="0">
                                  <a:latin typeface="Cambria Math" panose="02040503050406030204" pitchFamily="18" charset="0"/>
                                </a:rPr>
                                <m:t>𝑗</m:t>
                              </m:r>
                            </m:sub>
                          </m:sSub>
                        </m:e>
                      </m:nary>
                    </m:oMath>
                  </m:oMathPara>
                </a14:m>
                <a:endParaRPr lang="en-US" altLang="zh-CN" sz="3600" b="0" dirty="0"/>
              </a:p>
            </p:txBody>
          </p:sp>
        </mc:Choice>
        <mc:Fallback xmlns="">
          <p:sp>
            <p:nvSpPr>
              <p:cNvPr id="6" name="文本框 5">
                <a:extLst>
                  <a:ext uri="{FF2B5EF4-FFF2-40B4-BE49-F238E27FC236}">
                    <a16:creationId xmlns:a16="http://schemas.microsoft.com/office/drawing/2014/main" id="{BC1D400F-94D5-4FD3-8E05-6A7CD9B6B5FE}"/>
                  </a:ext>
                </a:extLst>
              </p:cNvPr>
              <p:cNvSpPr txBox="1">
                <a:spLocks noRot="1" noChangeAspect="1" noMove="1" noResize="1" noEditPoints="1" noAdjustHandles="1" noChangeArrowheads="1" noChangeShapeType="1" noTextEdit="1"/>
              </p:cNvSpPr>
              <p:nvPr/>
            </p:nvSpPr>
            <p:spPr>
              <a:xfrm>
                <a:off x="6625345" y="4792134"/>
                <a:ext cx="4579394" cy="140698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0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A8A153-E04F-4988-A37A-F91D98B57C8B}"/>
              </a:ext>
            </a:extLst>
          </p:cNvPr>
          <p:cNvSpPr>
            <a:spLocks noGrp="1"/>
          </p:cNvSpPr>
          <p:nvPr>
            <p:ph type="title"/>
          </p:nvPr>
        </p:nvSpPr>
        <p:spPr>
          <a:xfrm>
            <a:off x="685801" y="556846"/>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C140BD6-8045-451C-8F59-CBBC69C7FED0}"/>
                  </a:ext>
                </a:extLst>
              </p:cNvPr>
              <p:cNvSpPr>
                <a:spLocks noGrp="1"/>
              </p:cNvSpPr>
              <p:nvPr>
                <p:ph idx="1"/>
              </p:nvPr>
            </p:nvSpPr>
            <p:spPr>
              <a:xfrm>
                <a:off x="685801" y="2089313"/>
                <a:ext cx="10131425" cy="4106333"/>
              </a:xfrm>
            </p:spPr>
            <p:txBody>
              <a:bodyPr>
                <a:normAutofit/>
              </a:bodyPr>
              <a:lstStyle/>
              <a:p>
                <a:r>
                  <a:rPr lang="zh-CN" altLang="en-US" sz="2800" dirty="0">
                    <a:latin typeface="等线" panose="02010600030101010101" pitchFamily="2" charset="-122"/>
                    <a:ea typeface="等线" panose="02010600030101010101" pitchFamily="2" charset="-122"/>
                  </a:rPr>
                  <a:t>每个磁矩的取值只有两种可能，即</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的取值只能为</a:t>
                </a: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或</a:t>
                </a:r>
                <a:r>
                  <a:rPr lang="en-US" altLang="zh-CN" sz="2800" dirty="0">
                    <a:latin typeface="等线" panose="02010600030101010101" pitchFamily="2" charset="-122"/>
                    <a:ea typeface="等线" panose="02010600030101010101" pitchFamily="2" charset="-122"/>
                  </a:rPr>
                  <a:t>-1</a:t>
                </a:r>
              </a:p>
              <a:p>
                <a:r>
                  <a:rPr lang="zh-CN" altLang="en-US" sz="2800" dirty="0">
                    <a:latin typeface="等线" panose="02010600030101010101" pitchFamily="2" charset="-122"/>
                    <a:ea typeface="等线" panose="02010600030101010101" pitchFamily="2" charset="-122"/>
                  </a:rPr>
                  <a:t>假设磁矩的相互作用仅存在于相邻磁矩间</a:t>
                </a:r>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   其中</a:t>
                </a:r>
                <a14:m>
                  <m:oMath xmlns:m="http://schemas.openxmlformats.org/officeDocument/2006/math">
                    <m:sSub>
                      <m:sSubPr>
                        <m:ctrlPr>
                          <a:rPr lang="en-US" altLang="zh-CN" sz="2800" i="1">
                            <a:latin typeface="Cambria Math" panose="02040503050406030204" pitchFamily="18" charset="0"/>
                            <a:ea typeface="等线" panose="02010600030101010101" pitchFamily="2" charset="-122"/>
                          </a:rPr>
                        </m:ctrlPr>
                      </m:sSubPr>
                      <m:e>
                        <m:r>
                          <a:rPr lang="en-US" altLang="zh-CN" sz="2800" i="1">
                            <a:latin typeface="Cambria Math" panose="02040503050406030204" pitchFamily="18" charset="0"/>
                            <a:ea typeface="等线" panose="02010600030101010101" pitchFamily="2" charset="-122"/>
                          </a:rPr>
                          <m:t>𝜎</m:t>
                        </m:r>
                      </m:e>
                      <m:sub>
                        <m:r>
                          <a:rPr lang="en-US" altLang="zh-CN" sz="2800" i="1">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表示磁矩，</a:t>
                </a:r>
                <a14:m>
                  <m:oMath xmlns:m="http://schemas.openxmlformats.org/officeDocument/2006/math">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oMath>
                </a14:m>
                <a:r>
                  <a:rPr lang="zh-CN" altLang="en-US" sz="2800" dirty="0">
                    <a:latin typeface="等线" panose="02010600030101010101" pitchFamily="2" charset="-122"/>
                    <a:ea typeface="等线" panose="02010600030101010101" pitchFamily="2" charset="-122"/>
                  </a:rPr>
                  <a:t>表示临近磁矩，</a:t>
                </a:r>
                <a:r>
                  <a:rPr lang="en-US" altLang="zh-CN" sz="2800" dirty="0">
                    <a:latin typeface="等线" panose="02010600030101010101" pitchFamily="2" charset="-122"/>
                    <a:ea typeface="等线" panose="02010600030101010101" pitchFamily="2" charset="-122"/>
                  </a:rPr>
                  <a:t>B</a:t>
                </a:r>
                <a:r>
                  <a:rPr lang="zh-CN" altLang="en-US" sz="2800" dirty="0">
                    <a:latin typeface="等线" panose="02010600030101010101" pitchFamily="2" charset="-122"/>
                    <a:ea typeface="等线" panose="02010600030101010101" pitchFamily="2" charset="-122"/>
                  </a:rPr>
                  <a:t>为外磁场</a:t>
                </a:r>
                <a:endParaRPr lang="en-US" altLang="zh-CN" sz="2800" dirty="0">
                  <a:latin typeface="等线" panose="02010600030101010101" pitchFamily="2" charset="-122"/>
                  <a:ea typeface="等线" panose="02010600030101010101" pitchFamily="2" charset="-122"/>
                </a:endParaRPr>
              </a:p>
            </p:txBody>
          </p:sp>
        </mc:Choice>
        <mc:Fallback xmlns="">
          <p:sp>
            <p:nvSpPr>
              <p:cNvPr id="5" name="内容占位符 4">
                <a:extLst>
                  <a:ext uri="{FF2B5EF4-FFF2-40B4-BE49-F238E27FC236}">
                    <a16:creationId xmlns:a16="http://schemas.microsoft.com/office/drawing/2014/main" id="{2C140BD6-8045-451C-8F59-CBBC69C7FED0}"/>
                  </a:ext>
                </a:extLst>
              </p:cNvPr>
              <p:cNvSpPr>
                <a:spLocks noGrp="1" noRot="1" noChangeAspect="1" noMove="1" noResize="1" noEditPoints="1" noAdjustHandles="1" noChangeArrowheads="1" noChangeShapeType="1" noTextEdit="1"/>
              </p:cNvSpPr>
              <p:nvPr>
                <p:ph idx="1"/>
              </p:nvPr>
            </p:nvSpPr>
            <p:spPr>
              <a:xfrm>
                <a:off x="685801" y="2089313"/>
                <a:ext cx="10131425" cy="4106333"/>
              </a:xfrm>
              <a:blipFill>
                <a:blip r:embed="rId2"/>
                <a:stretch>
                  <a:fillRect l="-1084" b="-10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C92F995-0F12-469C-9CA6-4577DDBC74F6}"/>
                  </a:ext>
                </a:extLst>
              </p:cNvPr>
              <p:cNvSpPr txBox="1"/>
              <p:nvPr/>
            </p:nvSpPr>
            <p:spPr>
              <a:xfrm>
                <a:off x="2658574" y="3596054"/>
                <a:ext cx="6874852" cy="1563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𝐻</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𝐽</m:t>
                      </m:r>
                      <m:nary>
                        <m:naryPr>
                          <m:chr m:val="∑"/>
                          <m:supHide m:val="on"/>
                          <m:ctrlPr>
                            <a:rPr lang="en-US" altLang="zh-CN" sz="4000" b="0" i="1" smtClean="0">
                              <a:latin typeface="Cambria Math" panose="02040503050406030204" pitchFamily="18" charset="0"/>
                            </a:rPr>
                          </m:ctrlPr>
                        </m:naryPr>
                        <m:sub>
                          <m:r>
                            <m:rPr>
                              <m:brk m:alnAt="7"/>
                            </m:rPr>
                            <a:rPr lang="en-US" altLang="zh-CN" sz="4000" b="0" i="1" smtClean="0">
                              <a:latin typeface="Cambria Math" panose="02040503050406030204" pitchFamily="18" charset="0"/>
                            </a:rPr>
                            <m:t>&lt;</m:t>
                          </m:r>
                          <m:r>
                            <a:rPr lang="en-US" altLang="zh-CN" sz="4000" b="0" i="1" smtClean="0">
                              <a:latin typeface="Cambria Math" panose="02040503050406030204" pitchFamily="18" charset="0"/>
                            </a:rPr>
                            <m:t>𝑖</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𝑗</m:t>
                          </m:r>
                          <m:r>
                            <a:rPr lang="en-US" altLang="zh-CN" sz="4000" b="0" i="1" smtClean="0">
                              <a:latin typeface="Cambria Math" panose="02040503050406030204" pitchFamily="18" charset="0"/>
                            </a:rPr>
                            <m:t>&gt;</m:t>
                          </m:r>
                        </m:sub>
                        <m:sup/>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𝑖</m:t>
                              </m:r>
                            </m:sub>
                          </m:sSub>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𝑗</m:t>
                              </m:r>
                            </m:sub>
                          </m:sSub>
                        </m:e>
                      </m:nary>
                      <m:r>
                        <a:rPr lang="en-US" altLang="zh-CN" sz="4000" i="1">
                          <a:latin typeface="Cambria Math" panose="02040503050406030204" pitchFamily="18" charset="0"/>
                        </a:rPr>
                        <m:t>−</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𝐵</m:t>
                      </m:r>
                      <m:nary>
                        <m:naryPr>
                          <m:chr m:val="∑"/>
                          <m:supHide m:val="on"/>
                          <m:ctrlPr>
                            <a:rPr lang="en-US" altLang="zh-CN" sz="4000" b="0" i="1" smtClean="0">
                              <a:latin typeface="Cambria Math" panose="02040503050406030204" pitchFamily="18" charset="0"/>
                            </a:rPr>
                          </m:ctrlPr>
                        </m:naryPr>
                        <m:sub>
                          <m:r>
                            <m:rPr>
                              <m:brk m:alnAt="7"/>
                            </m:rPr>
                            <a:rPr lang="en-US" altLang="zh-CN" sz="4000" b="0" i="1" smtClean="0">
                              <a:latin typeface="Cambria Math" panose="02040503050406030204" pitchFamily="18" charset="0"/>
                            </a:rPr>
                            <m:t>𝑖</m:t>
                          </m:r>
                        </m:sub>
                        <m:sup/>
                        <m:e>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𝜎</m:t>
                              </m:r>
                            </m:e>
                            <m:sub>
                              <m:r>
                                <a:rPr lang="en-US" altLang="zh-CN" sz="4000" b="0" i="1" smtClean="0">
                                  <a:latin typeface="Cambria Math" panose="02040503050406030204" pitchFamily="18" charset="0"/>
                                </a:rPr>
                                <m:t>𝑖</m:t>
                              </m:r>
                            </m:sub>
                          </m:sSub>
                        </m:e>
                      </m:nary>
                    </m:oMath>
                  </m:oMathPara>
                </a14:m>
                <a:endParaRPr lang="en-US" altLang="zh-CN" sz="4000" b="0" dirty="0"/>
              </a:p>
            </p:txBody>
          </p:sp>
        </mc:Choice>
        <mc:Fallback xmlns="">
          <p:sp>
            <p:nvSpPr>
              <p:cNvPr id="6" name="文本框 5">
                <a:extLst>
                  <a:ext uri="{FF2B5EF4-FFF2-40B4-BE49-F238E27FC236}">
                    <a16:creationId xmlns:a16="http://schemas.microsoft.com/office/drawing/2014/main" id="{1C92F995-0F12-469C-9CA6-4577DDBC74F6}"/>
                  </a:ext>
                </a:extLst>
              </p:cNvPr>
              <p:cNvSpPr txBox="1">
                <a:spLocks noRot="1" noChangeAspect="1" noMove="1" noResize="1" noEditPoints="1" noAdjustHandles="1" noChangeArrowheads="1" noChangeShapeType="1" noTextEdit="1"/>
              </p:cNvSpPr>
              <p:nvPr/>
            </p:nvSpPr>
            <p:spPr>
              <a:xfrm>
                <a:off x="2658574" y="3596054"/>
                <a:ext cx="6874852" cy="156331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4914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CE105-0129-45D5-8282-C2CE4ED35F58}"/>
              </a:ext>
            </a:extLst>
          </p:cNvPr>
          <p:cNvSpPr>
            <a:spLocks noGrp="1"/>
          </p:cNvSpPr>
          <p:nvPr>
            <p:ph type="title"/>
          </p:nvPr>
        </p:nvSpPr>
        <p:spPr>
          <a:xfrm>
            <a:off x="685801" y="609600"/>
            <a:ext cx="10131425" cy="1456267"/>
          </a:xfrm>
        </p:spPr>
        <p:txBody>
          <a:bodyPr>
            <a:normAutofit/>
          </a:bodyPr>
          <a:lstStyle/>
          <a:p>
            <a:r>
              <a:rPr lang="zh-CN" altLang="en-US" sz="4800" dirty="0">
                <a:latin typeface="等线" panose="02010600030101010101" pitchFamily="2" charset="-122"/>
                <a:ea typeface="等线" panose="02010600030101010101" pitchFamily="2" charset="-122"/>
              </a:rPr>
              <a:t> 伊辛模型</a:t>
            </a:r>
          </a:p>
        </p:txBody>
      </p:sp>
      <p:pic>
        <p:nvPicPr>
          <p:cNvPr id="5" name="内容占位符 4">
            <a:extLst>
              <a:ext uri="{FF2B5EF4-FFF2-40B4-BE49-F238E27FC236}">
                <a16:creationId xmlns:a16="http://schemas.microsoft.com/office/drawing/2014/main" id="{4251BE70-8A43-44AE-9592-C6CADD230E0D}"/>
              </a:ext>
            </a:extLst>
          </p:cNvPr>
          <p:cNvPicPr>
            <a:picLocks noGrp="1" noChangeAspect="1"/>
          </p:cNvPicPr>
          <p:nvPr>
            <p:ph idx="1"/>
          </p:nvPr>
        </p:nvPicPr>
        <p:blipFill>
          <a:blip r:embed="rId2"/>
          <a:stretch>
            <a:fillRect/>
          </a:stretch>
        </p:blipFill>
        <p:spPr>
          <a:xfrm>
            <a:off x="2593698" y="2065867"/>
            <a:ext cx="7004603" cy="4241677"/>
          </a:xfrm>
        </p:spPr>
      </p:pic>
    </p:spTree>
    <p:extLst>
      <p:ext uri="{BB962C8B-B14F-4D97-AF65-F5344CB8AC3E}">
        <p14:creationId xmlns:p14="http://schemas.microsoft.com/office/powerpoint/2010/main" val="144473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332D1-F22B-468A-B546-A510BAADD2D3}"/>
              </a:ext>
            </a:extLst>
          </p:cNvPr>
          <p:cNvSpPr>
            <a:spLocks noGrp="1"/>
          </p:cNvSpPr>
          <p:nvPr>
            <p:ph sz="half" idx="1"/>
          </p:nvPr>
        </p:nvSpPr>
        <p:spPr/>
        <p:txBody>
          <a:bodyPr>
            <a:normAutofit/>
          </a:bodyPr>
          <a:lstStyle/>
          <a:p>
            <a:r>
              <a:rPr lang="zh-CN" altLang="en-US" sz="2400" dirty="0"/>
              <a:t>很多热力学系统无法解析求出物态方程，因此有必要发展数值方法求解。蒙特卡洛方法是经典的数值方法。</a:t>
            </a:r>
          </a:p>
        </p:txBody>
      </p:sp>
      <p:sp>
        <p:nvSpPr>
          <p:cNvPr id="4" name="文本占位符 3">
            <a:extLst>
              <a:ext uri="{FF2B5EF4-FFF2-40B4-BE49-F238E27FC236}">
                <a16:creationId xmlns:a16="http://schemas.microsoft.com/office/drawing/2014/main" id="{3AF4B3DD-9C8E-475D-9711-88469B3FD71B}"/>
              </a:ext>
            </a:extLst>
          </p:cNvPr>
          <p:cNvSpPr>
            <a:spLocks noGrp="1"/>
          </p:cNvSpPr>
          <p:nvPr>
            <p:ph sz="half" idx="2"/>
          </p:nvPr>
        </p:nvSpPr>
        <p:spPr>
          <a:xfrm>
            <a:off x="5821894" y="2142067"/>
            <a:ext cx="5841785" cy="3649133"/>
          </a:xfrm>
        </p:spPr>
        <p:txBody>
          <a:bodyPr>
            <a:normAutofit/>
          </a:bodyPr>
          <a:lstStyle/>
          <a:p>
            <a:r>
              <a:rPr lang="en-US" altLang="zh-CN" sz="2400" dirty="0" err="1"/>
              <a:t>Ising</a:t>
            </a:r>
            <a:r>
              <a:rPr lang="zh-CN" altLang="en-US" sz="2400" dirty="0"/>
              <a:t>模型简单，经典，有解析解与数值结果对比</a:t>
            </a:r>
          </a:p>
        </p:txBody>
      </p:sp>
      <p:sp>
        <p:nvSpPr>
          <p:cNvPr id="8" name="矩形 7">
            <a:extLst>
              <a:ext uri="{FF2B5EF4-FFF2-40B4-BE49-F238E27FC236}">
                <a16:creationId xmlns:a16="http://schemas.microsoft.com/office/drawing/2014/main" id="{ED5C8E17-43AB-4AAF-ABCE-FE96A7A82025}"/>
              </a:ext>
            </a:extLst>
          </p:cNvPr>
          <p:cNvSpPr/>
          <p:nvPr/>
        </p:nvSpPr>
        <p:spPr>
          <a:xfrm>
            <a:off x="1475309" y="1618847"/>
            <a:ext cx="3416320" cy="523220"/>
          </a:xfrm>
          <a:prstGeom prst="rect">
            <a:avLst/>
          </a:prstGeom>
        </p:spPr>
        <p:txBody>
          <a:bodyPr wrap="none">
            <a:spAutoFit/>
          </a:bodyPr>
          <a:lstStyle/>
          <a:p>
            <a:r>
              <a:rPr lang="zh-CN" altLang="en-US" sz="2800" dirty="0"/>
              <a:t>为什么用蒙特卡洛？</a:t>
            </a:r>
          </a:p>
        </p:txBody>
      </p:sp>
      <p:sp>
        <p:nvSpPr>
          <p:cNvPr id="9" name="文本框 8">
            <a:extLst>
              <a:ext uri="{FF2B5EF4-FFF2-40B4-BE49-F238E27FC236}">
                <a16:creationId xmlns:a16="http://schemas.microsoft.com/office/drawing/2014/main" id="{C5821A8D-61CE-40BE-ADEF-51AF28CCF5AD}"/>
              </a:ext>
            </a:extLst>
          </p:cNvPr>
          <p:cNvSpPr txBox="1"/>
          <p:nvPr/>
        </p:nvSpPr>
        <p:spPr>
          <a:xfrm>
            <a:off x="6747934" y="1623742"/>
            <a:ext cx="3143253" cy="523220"/>
          </a:xfrm>
          <a:prstGeom prst="rect">
            <a:avLst/>
          </a:prstGeom>
          <a:noFill/>
        </p:spPr>
        <p:txBody>
          <a:bodyPr wrap="square" rtlCol="0">
            <a:spAutoFit/>
          </a:bodyPr>
          <a:lstStyle/>
          <a:p>
            <a:pPr algn="ctr"/>
            <a:r>
              <a:rPr lang="zh-CN" altLang="en-US" sz="2800" dirty="0"/>
              <a:t>为什么用</a:t>
            </a:r>
            <a:r>
              <a:rPr lang="en-US" altLang="zh-CN" sz="2800" dirty="0" err="1"/>
              <a:t>Ising</a:t>
            </a:r>
            <a:r>
              <a:rPr lang="zh-CN" altLang="en-US" sz="2800" dirty="0"/>
              <a:t>模型</a:t>
            </a:r>
          </a:p>
        </p:txBody>
      </p:sp>
    </p:spTree>
    <p:extLst>
      <p:ext uri="{BB962C8B-B14F-4D97-AF65-F5344CB8AC3E}">
        <p14:creationId xmlns:p14="http://schemas.microsoft.com/office/powerpoint/2010/main" val="4056227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1D7A6-00F0-4E14-B669-48638A18C7E2}"/>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19E9346-6EAF-4748-8C5E-F7C1BCD797A1}"/>
                  </a:ext>
                </a:extLst>
              </p:cNvPr>
              <p:cNvSpPr txBox="1"/>
              <p:nvPr/>
            </p:nvSpPr>
            <p:spPr>
              <a:xfrm>
                <a:off x="685801" y="1839389"/>
                <a:ext cx="10506807" cy="27415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将每个磁矩周围的磁矩</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𝑗</m:t>
                        </m:r>
                      </m:sub>
                    </m:sSub>
                  </m:oMath>
                </a14:m>
                <a:r>
                  <a:rPr lang="zh-CN" altLang="en-US" sz="2800" dirty="0">
                    <a:latin typeface="等线" panose="02010600030101010101" pitchFamily="2" charset="-122"/>
                    <a:ea typeface="等线" panose="02010600030101010101" pitchFamily="2" charset="-122"/>
                  </a:rPr>
                  <a:t>用磁矩的平均值</a:t>
                </a:r>
                <a14:m>
                  <m:oMath xmlns:m="http://schemas.openxmlformats.org/officeDocument/2006/math">
                    <m:acc>
                      <m:accPr>
                        <m:chr m:val="̅"/>
                        <m:ctrlPr>
                          <a:rPr lang="zh-CN" altLang="en-US" sz="2800" i="1" smtClean="0">
                            <a:latin typeface="Cambria Math" panose="02040503050406030204" pitchFamily="18" charset="0"/>
                            <a:ea typeface="等线" panose="02010600030101010101" pitchFamily="2" charset="-122"/>
                          </a:rPr>
                        </m:ctrlPr>
                      </m:accPr>
                      <m:e>
                        <m:r>
                          <a:rPr lang="en-US" altLang="zh-CN" sz="2800" b="0" i="1" smtClean="0">
                            <a:latin typeface="Cambria Math" panose="02040503050406030204" pitchFamily="18" charset="0"/>
                            <a:ea typeface="等线" panose="02010600030101010101" pitchFamily="2" charset="-122"/>
                          </a:rPr>
                          <m:t>𝜎</m:t>
                        </m:r>
                      </m:e>
                    </m:acc>
                  </m:oMath>
                </a14:m>
                <a:r>
                  <a:rPr lang="zh-CN" altLang="en-US" sz="2800" dirty="0">
                    <a:latin typeface="等线" panose="02010600030101010101" pitchFamily="2" charset="-122"/>
                    <a:ea typeface="等线" panose="02010600030101010101" pitchFamily="2" charset="-122"/>
                  </a:rPr>
                  <a:t>代替，并假定这一平均值在每一点都相等</a:t>
                </a:r>
                <a:endParaRPr lang="en-US" altLang="zh-CN" sz="28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800" dirty="0">
                    <a:latin typeface="等线" panose="02010600030101010101" pitchFamily="2" charset="-122"/>
                    <a:ea typeface="等线" panose="02010600030101010101" pitchFamily="2" charset="-122"/>
                  </a:rPr>
                  <a:t>那么对于任意</a:t>
                </a:r>
                <a14:m>
                  <m:oMath xmlns:m="http://schemas.openxmlformats.org/officeDocument/2006/math">
                    <m:r>
                      <a:rPr lang="zh-CN" altLang="en-US" sz="2800" i="1" dirty="0">
                        <a:latin typeface="Cambria Math" panose="02040503050406030204" pitchFamily="18" charset="0"/>
                      </a:rPr>
                      <m:t>一个</m:t>
                    </m:r>
                    <m:r>
                      <a:rPr lang="zh-CN" altLang="en-US" sz="2800" i="1" dirty="0" smtClean="0">
                        <a:latin typeface="Cambria Math" panose="02040503050406030204" pitchFamily="18" charset="0"/>
                      </a:rPr>
                      <m:t>磁矩</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𝜎</m:t>
                        </m:r>
                      </m:e>
                      <m:sub>
                        <m:r>
                          <a:rPr lang="en-US" altLang="zh-CN" sz="2800" b="0" i="1" dirty="0" smtClean="0">
                            <a:latin typeface="Cambria Math" panose="02040503050406030204" pitchFamily="18" charset="0"/>
                          </a:rPr>
                          <m:t>𝑖</m:t>
                        </m:r>
                      </m:sub>
                    </m:sSub>
                    <m:r>
                      <a:rPr lang="zh-CN" altLang="en-US" sz="2800" i="1" dirty="0">
                        <a:latin typeface="Cambria Math" panose="02040503050406030204" pitchFamily="18" charset="0"/>
                      </a:rPr>
                      <m:t>，</m:t>
                    </m:r>
                    <m:r>
                      <a:rPr lang="zh-CN" altLang="en-US" sz="2800" i="1" dirty="0" smtClean="0">
                        <a:latin typeface="Cambria Math" panose="02040503050406030204" pitchFamily="18" charset="0"/>
                      </a:rPr>
                      <m:t>其</m:t>
                    </m:r>
                    <m:r>
                      <a:rPr lang="zh-CN" altLang="en-US" sz="2800" i="1" dirty="0">
                        <a:latin typeface="Cambria Math" panose="02040503050406030204" pitchFamily="18" charset="0"/>
                      </a:rPr>
                      <m:t>周围的</m:t>
                    </m:r>
                    <m:r>
                      <a:rPr lang="zh-CN" altLang="en-US" sz="2800" i="1" dirty="0" smtClean="0">
                        <a:latin typeface="Cambria Math" panose="02040503050406030204" pitchFamily="18" charset="0"/>
                      </a:rPr>
                      <m:t>磁矩</m:t>
                    </m:r>
                    <m:r>
                      <a:rPr lang="zh-CN" altLang="en-US" sz="2800" i="1" dirty="0">
                        <a:latin typeface="Cambria Math" panose="02040503050406030204" pitchFamily="18" charset="0"/>
                      </a:rPr>
                      <m:t>之和</m:t>
                    </m:r>
                    <m:nary>
                      <m:naryPr>
                        <m:chr m:val="∑"/>
                        <m:supHide m:val="on"/>
                        <m:ctrlPr>
                          <a:rPr lang="zh-CN" altLang="en-US" sz="2800" i="1" smtClean="0">
                            <a:latin typeface="Cambria Math" panose="02040503050406030204" pitchFamily="18" charset="0"/>
                          </a:rPr>
                        </m:ctrlPr>
                      </m:naryPr>
                      <m:sub>
                        <m:r>
                          <m:rPr>
                            <m:brk m:alnAt="7"/>
                          </m:rP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&gt;</m:t>
                        </m:r>
                      </m:sub>
                      <m:sup/>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acc>
                      <m:accPr>
                        <m:chr m:val="̅"/>
                        <m:ctrlPr>
                          <a:rPr lang="en-US" altLang="zh-CN" sz="2800" b="0" i="1" smtClean="0">
                            <a:latin typeface="Cambria Math" panose="02040503050406030204" pitchFamily="18" charset="0"/>
                          </a:rPr>
                        </m:ctrlPr>
                      </m:accPr>
                      <m:e>
                        <m:r>
                          <m:rPr>
                            <m:brk m:alnAt="7"/>
                          </m:rPr>
                          <a:rPr lang="en-US" altLang="zh-CN" sz="2800" b="0" i="1" smtClean="0">
                            <a:latin typeface="Cambria Math" panose="02040503050406030204" pitchFamily="18" charset="0"/>
                          </a:rPr>
                          <m:t>𝜎</m:t>
                        </m:r>
                      </m:e>
                    </m:acc>
                  </m:oMath>
                </a14:m>
                <a:br>
                  <a:rPr lang="en-US" altLang="zh-CN" sz="2800" dirty="0">
                    <a:latin typeface="等线" panose="02010600030101010101" pitchFamily="2" charset="-122"/>
                  </a:rPr>
                </a:br>
                <a:r>
                  <a:rPr lang="en-US" altLang="zh-CN" sz="2800" dirty="0">
                    <a:latin typeface="等线" panose="02010600030101010101" pitchFamily="2" charset="-122"/>
                  </a:rPr>
                  <a:t>z</a:t>
                </a:r>
                <a14:m>
                  <m:oMath xmlns:m="http://schemas.openxmlformats.org/officeDocument/2006/math">
                    <m:r>
                      <a:rPr lang="zh-CN" altLang="en-US" sz="2800" i="1">
                        <a:latin typeface="Cambria Math" panose="02040503050406030204" pitchFamily="18" charset="0"/>
                      </a:rPr>
                      <m:t>表示</m:t>
                    </m:r>
                  </m:oMath>
                </a14:m>
                <a:r>
                  <a:rPr lang="zh-CN" altLang="en-US" sz="2800" dirty="0">
                    <a:latin typeface="等线" panose="02010600030101010101" pitchFamily="2" charset="-122"/>
                  </a:rPr>
                  <a:t>该磁矩周围的磁矩个数。对于二维伊辛模型，</a:t>
                </a:r>
                <a:r>
                  <a:rPr lang="en-US" altLang="zh-CN" sz="2800" dirty="0">
                    <a:latin typeface="等线" panose="02010600030101010101" pitchFamily="2" charset="-122"/>
                  </a:rPr>
                  <a:t>z=4</a:t>
                </a:r>
              </a:p>
            </p:txBody>
          </p:sp>
        </mc:Choice>
        <mc:Fallback xmlns="">
          <p:sp>
            <p:nvSpPr>
              <p:cNvPr id="6" name="文本框 5">
                <a:extLst>
                  <a:ext uri="{FF2B5EF4-FFF2-40B4-BE49-F238E27FC236}">
                    <a16:creationId xmlns:a16="http://schemas.microsoft.com/office/drawing/2014/main" id="{B19E9346-6EAF-4748-8C5E-F7C1BCD797A1}"/>
                  </a:ext>
                </a:extLst>
              </p:cNvPr>
              <p:cNvSpPr txBox="1">
                <a:spLocks noRot="1" noChangeAspect="1" noMove="1" noResize="1" noEditPoints="1" noAdjustHandles="1" noChangeArrowheads="1" noChangeShapeType="1" noTextEdit="1"/>
              </p:cNvSpPr>
              <p:nvPr/>
            </p:nvSpPr>
            <p:spPr>
              <a:xfrm>
                <a:off x="685801" y="1839389"/>
                <a:ext cx="10506807" cy="2741584"/>
              </a:xfrm>
              <a:prstGeom prst="rect">
                <a:avLst/>
              </a:prstGeom>
              <a:blipFill>
                <a:blip r:embed="rId2"/>
                <a:stretch>
                  <a:fillRect l="-1045" b="-5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2D65B64-A116-494F-AAF9-E95F6BC81EA9}"/>
                  </a:ext>
                </a:extLst>
              </p:cNvPr>
              <p:cNvSpPr/>
              <p:nvPr/>
            </p:nvSpPr>
            <p:spPr>
              <a:xfrm>
                <a:off x="764405" y="4846583"/>
                <a:ext cx="9974216" cy="12099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𝐻</m:t>
                      </m:r>
                      <m:r>
                        <a:rPr lang="en-US" altLang="zh-CN" sz="2800" i="1" smtClean="0">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𝑖</m:t>
                          </m:r>
                        </m:sub>
                        <m:sup/>
                        <m:e>
                          <m:d>
                            <m:dPr>
                              <m:begChr m:val="["/>
                              <m:endChr m:val="]"/>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e>
                              </m:d>
                            </m:e>
                          </m:d>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𝑧𝐽</m:t>
                                  </m:r>
                                  <m:acc>
                                    <m:accPr>
                                      <m:chr m:val="̅"/>
                                      <m:ctrlPr>
                                        <a:rPr lang="en-US" altLang="zh-CN" sz="2800" i="1">
                                          <a:latin typeface="Cambria Math" panose="02040503050406030204" pitchFamily="18" charset="0"/>
                                        </a:rPr>
                                      </m:ctrlPr>
                                    </m:accPr>
                                    <m:e>
                                      <m:r>
                                        <m:rPr>
                                          <m:brk m:alnAt="7"/>
                                        </m:rPr>
                                        <a:rPr lang="en-US" altLang="zh-CN" sz="2800" i="1">
                                          <a:latin typeface="Cambria Math" panose="02040503050406030204" pitchFamily="18" charset="0"/>
                                        </a:rPr>
                                        <m:t>𝜎</m:t>
                                      </m:r>
                                    </m:e>
                                  </m:acc>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e>
                              </m:d>
                            </m:e>
                          </m:nary>
                        </m:e>
                      </m:nary>
                    </m:oMath>
                  </m:oMathPara>
                </a14:m>
                <a:br>
                  <a:rPr lang="en-US" altLang="zh-CN" sz="2800" dirty="0"/>
                </a:br>
                <a:endParaRPr lang="zh-CN" altLang="en-US" sz="2800" dirty="0"/>
              </a:p>
            </p:txBody>
          </p:sp>
        </mc:Choice>
        <mc:Fallback xmlns="">
          <p:sp>
            <p:nvSpPr>
              <p:cNvPr id="8" name="矩形 7">
                <a:extLst>
                  <a:ext uri="{FF2B5EF4-FFF2-40B4-BE49-F238E27FC236}">
                    <a16:creationId xmlns:a16="http://schemas.microsoft.com/office/drawing/2014/main" id="{32D65B64-A116-494F-AAF9-E95F6BC81EA9}"/>
                  </a:ext>
                </a:extLst>
              </p:cNvPr>
              <p:cNvSpPr>
                <a:spLocks noRot="1" noChangeAspect="1" noMove="1" noResize="1" noEditPoints="1" noAdjustHandles="1" noChangeArrowheads="1" noChangeShapeType="1" noTextEdit="1"/>
              </p:cNvSpPr>
              <p:nvPr/>
            </p:nvSpPr>
            <p:spPr>
              <a:xfrm>
                <a:off x="764405" y="4846583"/>
                <a:ext cx="9974216" cy="120994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9226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D7F27-CE91-499C-AFB8-7626E2F2C608}"/>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6880947-7113-4201-86DB-D0CB93AEC69F}"/>
                  </a:ext>
                </a:extLst>
              </p:cNvPr>
              <p:cNvSpPr txBox="1"/>
              <p:nvPr/>
            </p:nvSpPr>
            <p:spPr>
              <a:xfrm>
                <a:off x="685801" y="2065867"/>
                <a:ext cx="5838091" cy="11378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sz="2800" dirty="0" smtClean="0">
                          <a:latin typeface="等线" panose="02010600030101010101" pitchFamily="2" charset="-122"/>
                          <a:ea typeface="等线" panose="02010600030101010101" pitchFamily="2" charset="-122"/>
                        </a:rPr>
                        <m:t>令</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𝑧𝐽</m:t>
                          </m:r>
                        </m:num>
                        <m:den>
                          <m:r>
                            <a:rPr lang="en-US" altLang="zh-CN" sz="2800" i="1">
                              <a:latin typeface="Cambria Math" panose="02040503050406030204" pitchFamily="18" charset="0"/>
                            </a:rPr>
                            <m:t>𝜇</m:t>
                          </m:r>
                        </m:den>
                      </m:f>
                      <m:acc>
                        <m:accPr>
                          <m:chr m:val="̅"/>
                          <m:ctrlPr>
                            <a:rPr lang="en-US" altLang="zh-CN" sz="2800" i="1">
                              <a:latin typeface="Cambria Math" panose="02040503050406030204" pitchFamily="18" charset="0"/>
                            </a:rPr>
                          </m:ctrlPr>
                        </m:accPr>
                        <m:e>
                          <m:r>
                            <m:rPr>
                              <m:brk m:alnAt="7"/>
                            </m:rPr>
                            <a:rPr lang="en-US" altLang="zh-CN" sz="2800" i="1">
                              <a:latin typeface="Cambria Math" panose="02040503050406030204" pitchFamily="18" charset="0"/>
                            </a:rPr>
                            <m:t>𝜎</m:t>
                          </m:r>
                        </m:e>
                      </m:acc>
                      <m:r>
                        <a:rPr lang="en-US" altLang="zh-CN" sz="2800" i="1">
                          <a:latin typeface="Cambria Math" panose="02040503050406030204" pitchFamily="18" charset="0"/>
                        </a:rPr>
                        <m:t>+</m:t>
                      </m:r>
                      <m:r>
                        <a:rPr lang="en-US" altLang="zh-CN" sz="2800" i="1">
                          <a:latin typeface="Cambria Math" panose="02040503050406030204" pitchFamily="18" charset="0"/>
                        </a:rPr>
                        <m:t>𝐵</m:t>
                      </m:r>
                      <m:r>
                        <a:rPr lang="zh-CN" altLang="en-US" sz="2800" i="1">
                          <a:latin typeface="Cambria Math" panose="02040503050406030204" pitchFamily="18" charset="0"/>
                        </a:rPr>
                        <m:t>，</m:t>
                      </m:r>
                      <m:r>
                        <m:rPr>
                          <m:nor/>
                        </m:rPr>
                        <a:rPr lang="zh-CN" altLang="en-US" sz="2800" dirty="0">
                          <a:latin typeface="等线" panose="02010600030101010101" pitchFamily="2" charset="-122"/>
                          <a:ea typeface="等线" panose="02010600030101010101" pitchFamily="2" charset="-122"/>
                        </a:rPr>
                        <m:t>那么</m:t>
                      </m:r>
                      <m:r>
                        <a:rPr lang="en-US" altLang="zh-CN" sz="2800" i="1">
                          <a:latin typeface="Cambria Math" panose="02040503050406030204" pitchFamily="18" charset="0"/>
                        </a:rPr>
                        <m:t>𝐻</m:t>
                      </m:r>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𝑖</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e>
                      </m:nary>
                    </m:oMath>
                  </m:oMathPara>
                </a14:m>
                <a:endParaRPr lang="en-US" altLang="zh-CN" sz="2800" b="0" i="1" dirty="0">
                  <a:latin typeface="等线" panose="02010600030101010101" pitchFamily="2" charset="-122"/>
                  <a:ea typeface="等线" panose="02010600030101010101" pitchFamily="2" charset="-122"/>
                </a:endParaRPr>
              </a:p>
            </p:txBody>
          </p:sp>
        </mc:Choice>
        <mc:Fallback xmlns="">
          <p:sp>
            <p:nvSpPr>
              <p:cNvPr id="4" name="文本框 3">
                <a:extLst>
                  <a:ext uri="{FF2B5EF4-FFF2-40B4-BE49-F238E27FC236}">
                    <a16:creationId xmlns:a16="http://schemas.microsoft.com/office/drawing/2014/main" id="{56880947-7113-4201-86DB-D0CB93AEC69F}"/>
                  </a:ext>
                </a:extLst>
              </p:cNvPr>
              <p:cNvSpPr txBox="1">
                <a:spLocks noRot="1" noChangeAspect="1" noMove="1" noResize="1" noEditPoints="1" noAdjustHandles="1" noChangeArrowheads="1" noChangeShapeType="1" noTextEdit="1"/>
              </p:cNvSpPr>
              <p:nvPr/>
            </p:nvSpPr>
            <p:spPr>
              <a:xfrm>
                <a:off x="685801" y="2065867"/>
                <a:ext cx="5838091" cy="113787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46A7065-FAF5-4C81-B492-BAC07E94A78E}"/>
                  </a:ext>
                </a:extLst>
              </p:cNvPr>
              <p:cNvSpPr/>
              <p:nvPr/>
            </p:nvSpPr>
            <p:spPr>
              <a:xfrm>
                <a:off x="685801" y="3203743"/>
                <a:ext cx="8428974" cy="1193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m:rPr>
                              <m:nor/>
                            </m:rPr>
                            <a:rPr lang="zh-CN" altLang="en-US" sz="2800" dirty="0">
                              <a:latin typeface="等线" panose="02010600030101010101" pitchFamily="2" charset="-122"/>
                              <a:ea typeface="等线" panose="02010600030101010101" pitchFamily="2" charset="-122"/>
                            </a:rPr>
                            <m:t>于是配分函数</m:t>
                          </m:r>
                          <m:r>
                            <a:rPr lang="en-US" altLang="zh-CN" sz="2800" i="1">
                              <a:latin typeface="Cambria Math" panose="02040503050406030204" pitchFamily="18" charset="0"/>
                            </a:rPr>
                            <m:t>𝑍</m:t>
                          </m:r>
                        </m:e>
                        <m:sub>
                          <m:r>
                            <a:rPr lang="en-US" altLang="zh-CN" sz="2800" i="1">
                              <a:latin typeface="Cambria Math" panose="02040503050406030204" pitchFamily="18" charset="0"/>
                            </a:rPr>
                            <m:t>𝑁</m:t>
                          </m:r>
                        </m:sub>
                      </m:sSub>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1</m:t>
                              </m:r>
                            </m:sub>
                          </m:sSub>
                          <m:r>
                            <m:rPr>
                              <m:brk m:alnAt="7"/>
                            </m:rP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2</m:t>
                              </m:r>
                            </m:sub>
                          </m:sSub>
                          <m:r>
                            <m:rPr>
                              <m:brk m:alnAt="7"/>
                            </m:rPr>
                            <a:rPr lang="en-US" altLang="zh-CN" sz="2800" i="1">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m:rPr>
                                  <m:brk m:alnAt="7"/>
                                </m:rPr>
                                <a:rPr lang="en-US" altLang="zh-CN" sz="2800" i="1">
                                  <a:latin typeface="Cambria Math" panose="02040503050406030204" pitchFamily="18" charset="0"/>
                                </a:rPr>
                                <m:t>𝑖</m:t>
                              </m:r>
                            </m:e>
                            <m:sub>
                              <m:r>
                                <m:rPr>
                                  <m:brk m:alnAt="7"/>
                                </m:rPr>
                                <a:rPr lang="en-US" altLang="zh-CN" sz="2800" i="1">
                                  <a:latin typeface="Cambria Math" panose="02040503050406030204" pitchFamily="18" charset="0"/>
                                </a:rPr>
                                <m:t>𝑛</m:t>
                              </m:r>
                            </m:sub>
                          </m:sSub>
                          <m:r>
                            <m:rPr>
                              <m:brk m:alnAt="7"/>
                            </m:rPr>
                            <a:rPr lang="en-US" altLang="zh-CN" sz="2800" i="1">
                              <a:latin typeface="Cambria Math" panose="02040503050406030204" pitchFamily="18" charset="0"/>
                            </a:rPr>
                            <m:t>)</m:t>
                          </m:r>
                        </m:sub>
                        <m:sup/>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𝛽</m:t>
                              </m:r>
                              <m:r>
                                <a:rPr lang="en-US" altLang="zh-CN" sz="2800" i="1">
                                  <a:latin typeface="Cambria Math" panose="02040503050406030204" pitchFamily="18" charset="0"/>
                                </a:rPr>
                                <m:t>𝐻</m:t>
                              </m:r>
                            </m:sup>
                          </m:sSup>
                        </m:e>
                      </m:nary>
                      <m:r>
                        <a:rPr lang="en-US" altLang="zh-CN" sz="2800" i="1" dirty="0">
                          <a:latin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[2</m:t>
                          </m:r>
                          <m:func>
                            <m:funcPr>
                              <m:ctrlPr>
                                <a:rPr lang="en-US" altLang="zh-CN" sz="2800" i="1" dirty="0">
                                  <a:latin typeface="Cambria Math" panose="02040503050406030204" pitchFamily="18" charset="0"/>
                                </a:rPr>
                              </m:ctrlPr>
                            </m:funcPr>
                            <m:fName>
                              <m:r>
                                <a:rPr lang="en-US" altLang="zh-CN" sz="2800" i="1" dirty="0">
                                  <a:latin typeface="Cambria Math" panose="02040503050406030204" pitchFamily="18" charset="0"/>
                                </a:rPr>
                                <m:t>𝑐𝑜𝑠h</m:t>
                              </m:r>
                            </m:fName>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𝛽𝜇</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𝐵</m:t>
                                      </m:r>
                                    </m:e>
                                  </m:acc>
                                </m:e>
                              </m:d>
                            </m:e>
                          </m:func>
                          <m:r>
                            <a:rPr lang="en-US" altLang="zh-CN" sz="2800" i="1" dirty="0">
                              <a:latin typeface="Cambria Math" panose="02040503050406030204" pitchFamily="18" charset="0"/>
                            </a:rPr>
                            <m:t>]</m:t>
                          </m:r>
                        </m:e>
                        <m:sup>
                          <m:r>
                            <a:rPr lang="en-US" altLang="zh-CN" sz="2800" i="1" dirty="0">
                              <a:latin typeface="Cambria Math" panose="02040503050406030204" pitchFamily="18" charset="0"/>
                            </a:rPr>
                            <m:t>𝑁</m:t>
                          </m:r>
                        </m:sup>
                      </m:sSup>
                    </m:oMath>
                  </m:oMathPara>
                </a14:m>
                <a:endParaRPr lang="zh-CN" altLang="en-US" sz="2800" i="1" dirty="0">
                  <a:latin typeface="等线" panose="02010600030101010101" pitchFamily="2" charset="-122"/>
                  <a:ea typeface="等线" panose="02010600030101010101" pitchFamily="2" charset="-122"/>
                </a:endParaRPr>
              </a:p>
            </p:txBody>
          </p:sp>
        </mc:Choice>
        <mc:Fallback xmlns="">
          <p:sp>
            <p:nvSpPr>
              <p:cNvPr id="7" name="矩形 6">
                <a:extLst>
                  <a:ext uri="{FF2B5EF4-FFF2-40B4-BE49-F238E27FC236}">
                    <a16:creationId xmlns:a16="http://schemas.microsoft.com/office/drawing/2014/main" id="{C46A7065-FAF5-4C81-B492-BAC07E94A78E}"/>
                  </a:ext>
                </a:extLst>
              </p:cNvPr>
              <p:cNvSpPr>
                <a:spLocks noRot="1" noChangeAspect="1" noMove="1" noResize="1" noEditPoints="1" noAdjustHandles="1" noChangeArrowheads="1" noChangeShapeType="1" noTextEdit="1"/>
              </p:cNvSpPr>
              <p:nvPr/>
            </p:nvSpPr>
            <p:spPr>
              <a:xfrm>
                <a:off x="685801" y="3203743"/>
                <a:ext cx="8428974" cy="11934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F0D42F-DFFD-4060-A614-98353D7B407F}"/>
                  </a:ext>
                </a:extLst>
              </p:cNvPr>
              <p:cNvSpPr txBox="1"/>
              <p:nvPr/>
            </p:nvSpPr>
            <p:spPr>
              <a:xfrm>
                <a:off x="875676" y="4626862"/>
                <a:ext cx="9143080" cy="611834"/>
              </a:xfrm>
              <a:prstGeom prst="rect">
                <a:avLst/>
              </a:prstGeom>
              <a:noFill/>
            </p:spPr>
            <p:txBody>
              <a:bodyPr wrap="none" lIns="0" tIns="0" rIns="0" bIns="0" rtlCol="0">
                <a:spAutoFit/>
              </a:bodyPr>
              <a:lstStyle/>
              <a:p>
                <a:r>
                  <a:rPr lang="en-US" altLang="zh-CN" sz="2800" dirty="0">
                    <a:latin typeface="等线" panose="02010600030101010101" pitchFamily="2" charset="-122"/>
                    <a:ea typeface="等线" panose="02010600030101010101" pitchFamily="2" charset="-122"/>
                  </a:rPr>
                  <a:t>B</a:t>
                </a:r>
                <a14:m>
                  <m:oMath xmlns:m="http://schemas.openxmlformats.org/officeDocument/2006/math">
                    <m:r>
                      <a:rPr lang="zh-CN" altLang="en-US" sz="2800" i="1">
                        <a:latin typeface="Cambria Math" panose="02040503050406030204" pitchFamily="18" charset="0"/>
                      </a:rPr>
                      <m:t>等于</m:t>
                    </m:r>
                    <m:r>
                      <a:rPr lang="en-US" altLang="zh-CN" sz="2800" b="0" i="1" smtClean="0">
                        <a:latin typeface="Cambria Math" panose="02040503050406030204" pitchFamily="18" charset="0"/>
                      </a:rPr>
                      <m:t>0</m:t>
                    </m:r>
                    <m:r>
                      <a:rPr lang="zh-CN" altLang="en-US" sz="2800" i="1">
                        <a:latin typeface="Cambria Math" panose="02040503050406030204" pitchFamily="18" charset="0"/>
                      </a:rPr>
                      <m:t>时可以得到</m:t>
                    </m:r>
                    <m:r>
                      <a:rPr lang="zh-CN" altLang="en-US" sz="2800" i="1" smtClean="0">
                        <a:latin typeface="Cambria Math" panose="02040503050406030204" pitchFamily="18" charset="0"/>
                      </a:rPr>
                      <m:t>有关</m:t>
                    </m:r>
                  </m:oMath>
                </a14:m>
                <a:r>
                  <a:rPr lang="zh-CN" altLang="en-US" sz="2800" dirty="0">
                    <a:latin typeface="等线" panose="02010600030101010101" pitchFamily="2" charset="-122"/>
                    <a:ea typeface="等线" panose="02010600030101010101" pitchFamily="2" charset="-122"/>
                  </a:rPr>
                  <a:t>磁矩平均值的关系：</a:t>
                </a:r>
                <a14:m>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𝜎</m:t>
                        </m:r>
                      </m:e>
                    </m:acc>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tanh</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𝐽𝑧</m:t>
                        </m:r>
                      </m:num>
                      <m:den>
                        <m:r>
                          <a:rPr lang="en-US" altLang="zh-CN" sz="2800" b="0" i="1" smtClean="0">
                            <a:latin typeface="Cambria Math" panose="02040503050406030204" pitchFamily="18" charset="0"/>
                          </a:rPr>
                          <m:t>𝑘𝑇</m:t>
                        </m:r>
                      </m:den>
                    </m:f>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𝜎</m:t>
                        </m:r>
                      </m:e>
                    </m:acc>
                    <m:r>
                      <a:rPr lang="en-US" altLang="zh-CN" sz="2800" b="0" i="1" smtClean="0">
                        <a:latin typeface="Cambria Math" panose="02040503050406030204" pitchFamily="18" charset="0"/>
                      </a:rPr>
                      <m:t>)</m:t>
                    </m:r>
                  </m:oMath>
                </a14:m>
                <a:endParaRPr lang="zh-CN" altLang="en-US" sz="2800" dirty="0">
                  <a:latin typeface="等线" panose="02010600030101010101" pitchFamily="2" charset="-122"/>
                  <a:ea typeface="等线" panose="02010600030101010101" pitchFamily="2" charset="-122"/>
                </a:endParaRPr>
              </a:p>
            </p:txBody>
          </p:sp>
        </mc:Choice>
        <mc:Fallback xmlns="">
          <p:sp>
            <p:nvSpPr>
              <p:cNvPr id="8" name="文本框 7">
                <a:extLst>
                  <a:ext uri="{FF2B5EF4-FFF2-40B4-BE49-F238E27FC236}">
                    <a16:creationId xmlns:a16="http://schemas.microsoft.com/office/drawing/2014/main" id="{13F0D42F-DFFD-4060-A614-98353D7B407F}"/>
                  </a:ext>
                </a:extLst>
              </p:cNvPr>
              <p:cNvSpPr txBox="1">
                <a:spLocks noRot="1" noChangeAspect="1" noMove="1" noResize="1" noEditPoints="1" noAdjustHandles="1" noChangeArrowheads="1" noChangeShapeType="1" noTextEdit="1"/>
              </p:cNvSpPr>
              <p:nvPr/>
            </p:nvSpPr>
            <p:spPr>
              <a:xfrm>
                <a:off x="875676" y="4626862"/>
                <a:ext cx="9143080" cy="611834"/>
              </a:xfrm>
              <a:prstGeom prst="rect">
                <a:avLst/>
              </a:prstGeom>
              <a:blipFill>
                <a:blip r:embed="rId4"/>
                <a:stretch>
                  <a:fillRect l="-2402" t="-3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77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2CBCF-B9CF-4F41-B816-DCB90CBC178C}"/>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平均场近似与铁磁相变</a:t>
            </a:r>
          </a:p>
        </p:txBody>
      </p:sp>
      <p:pic>
        <p:nvPicPr>
          <p:cNvPr id="7" name="图片 6">
            <a:extLst>
              <a:ext uri="{FF2B5EF4-FFF2-40B4-BE49-F238E27FC236}">
                <a16:creationId xmlns:a16="http://schemas.microsoft.com/office/drawing/2014/main" id="{60C7C283-D2D7-424D-A1DC-7015583CA44E}"/>
              </a:ext>
            </a:extLst>
          </p:cNvPr>
          <p:cNvPicPr>
            <a:picLocks noChangeAspect="1"/>
          </p:cNvPicPr>
          <p:nvPr/>
        </p:nvPicPr>
        <p:blipFill>
          <a:blip r:embed="rId2"/>
          <a:stretch>
            <a:fillRect/>
          </a:stretch>
        </p:blipFill>
        <p:spPr>
          <a:xfrm>
            <a:off x="685801" y="2065867"/>
            <a:ext cx="7297614" cy="4087625"/>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2E956D1-110B-4DBB-B44B-B829F9E1BCA6}"/>
                  </a:ext>
                </a:extLst>
              </p:cNvPr>
              <p:cNvSpPr/>
              <p:nvPr/>
            </p:nvSpPr>
            <p:spPr>
              <a:xfrm>
                <a:off x="8098029" y="2389458"/>
                <a:ext cx="3868302" cy="38589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4000" i="1" smtClean="0">
                              <a:latin typeface="Cambria Math" panose="02040503050406030204" pitchFamily="18" charset="0"/>
                            </a:rPr>
                          </m:ctrlPr>
                        </m:accPr>
                        <m:e>
                          <m:r>
                            <a:rPr lang="en-US" altLang="zh-CN" sz="4000" i="1">
                              <a:latin typeface="Cambria Math" panose="02040503050406030204" pitchFamily="18" charset="0"/>
                            </a:rPr>
                            <m:t>𝜎</m:t>
                          </m:r>
                        </m:e>
                      </m:acc>
                      <m:r>
                        <a:rPr lang="en-US" altLang="zh-CN" sz="4000" i="1">
                          <a:latin typeface="Cambria Math" panose="02040503050406030204" pitchFamily="18" charset="0"/>
                        </a:rPr>
                        <m:t>=</m:t>
                      </m:r>
                      <m:func>
                        <m:funcPr>
                          <m:ctrlPr>
                            <a:rPr lang="en-US" altLang="zh-CN" sz="4000" i="1">
                              <a:latin typeface="Cambria Math" panose="02040503050406030204" pitchFamily="18" charset="0"/>
                            </a:rPr>
                          </m:ctrlPr>
                        </m:funcPr>
                        <m:fName>
                          <m:r>
                            <m:rPr>
                              <m:sty m:val="p"/>
                            </m:rPr>
                            <a:rPr lang="en-US" altLang="zh-CN" sz="4000">
                              <a:latin typeface="Cambria Math" panose="02040503050406030204" pitchFamily="18" charset="0"/>
                            </a:rPr>
                            <m:t>tanh</m:t>
                          </m:r>
                        </m:fName>
                        <m:e>
                          <m:d>
                            <m:dPr>
                              <m:ctrlPr>
                                <a:rPr lang="en-US" altLang="zh-CN" sz="4000" i="1">
                                  <a:latin typeface="Cambria Math" panose="02040503050406030204" pitchFamily="18" charset="0"/>
                                </a:rPr>
                              </m:ctrlPr>
                            </m:dPr>
                            <m:e>
                              <m:f>
                                <m:fPr>
                                  <m:ctrlPr>
                                    <a:rPr lang="en-US" altLang="zh-CN" sz="4000" i="1">
                                      <a:latin typeface="Cambria Math" panose="02040503050406030204" pitchFamily="18" charset="0"/>
                                    </a:rPr>
                                  </m:ctrlPr>
                                </m:fPr>
                                <m:num>
                                  <m:r>
                                    <a:rPr lang="en-US" altLang="zh-CN" sz="4000" i="1">
                                      <a:latin typeface="Cambria Math" panose="02040503050406030204" pitchFamily="18" charset="0"/>
                                    </a:rPr>
                                    <m:t>𝐽𝑧</m:t>
                                  </m:r>
                                </m:num>
                                <m:den>
                                  <m:r>
                                    <a:rPr lang="en-US" altLang="zh-CN" sz="4000" i="1">
                                      <a:latin typeface="Cambria Math" panose="02040503050406030204" pitchFamily="18" charset="0"/>
                                    </a:rPr>
                                    <m:t>𝑘𝑇</m:t>
                                  </m:r>
                                </m:den>
                              </m:f>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𝜎</m:t>
                                  </m:r>
                                </m:e>
                              </m:acc>
                            </m:e>
                          </m:d>
                        </m:e>
                      </m:func>
                    </m:oMath>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𝑇</m:t>
                          </m:r>
                        </m:e>
                        <m:sub>
                          <m:r>
                            <a:rPr lang="en-US" altLang="zh-CN" sz="4000" b="0" i="1" smtClean="0">
                              <a:latin typeface="Cambria Math" panose="02040503050406030204" pitchFamily="18" charset="0"/>
                            </a:rPr>
                            <m:t>𝐶</m:t>
                          </m:r>
                        </m:sub>
                      </m:sSub>
                      <m:r>
                        <a:rPr lang="en-US" altLang="zh-CN" sz="4000" b="0" i="1" smtClean="0">
                          <a:latin typeface="Cambria Math" panose="02040503050406030204" pitchFamily="18" charset="0"/>
                        </a:rPr>
                        <m:t>=</m:t>
                      </m:r>
                      <m:f>
                        <m:fPr>
                          <m:ctrlPr>
                            <a:rPr lang="en-US" altLang="zh-CN" sz="4000" b="0" i="1" smtClean="0">
                              <a:latin typeface="Cambria Math" panose="02040503050406030204" pitchFamily="18" charset="0"/>
                            </a:rPr>
                          </m:ctrlPr>
                        </m:fPr>
                        <m:num>
                          <m:r>
                            <a:rPr lang="en-US" altLang="zh-CN" sz="4000" b="0" i="1" smtClean="0">
                              <a:latin typeface="Cambria Math" panose="02040503050406030204" pitchFamily="18" charset="0"/>
                            </a:rPr>
                            <m:t>𝐽𝑧</m:t>
                          </m:r>
                        </m:num>
                        <m:den>
                          <m:r>
                            <a:rPr lang="en-US" altLang="zh-CN" sz="4000" b="0" i="1" smtClean="0">
                              <a:latin typeface="Cambria Math" panose="02040503050406030204" pitchFamily="18" charset="0"/>
                            </a:rPr>
                            <m:t>𝑘</m:t>
                          </m:r>
                        </m:den>
                      </m:f>
                    </m:oMath>
                  </m:oMathPara>
                </a14:m>
                <a:endParaRPr lang="en-US" altLang="zh-CN" sz="4000" b="0" dirty="0"/>
              </a:p>
              <a:p>
                <a:endParaRPr lang="en-US" altLang="zh-CN" sz="4000" b="0" dirty="0"/>
              </a:p>
              <a:p>
                <a:endParaRPr lang="zh-CN" altLang="en-US" sz="4000" dirty="0"/>
              </a:p>
            </p:txBody>
          </p:sp>
        </mc:Choice>
        <mc:Fallback xmlns="">
          <p:sp>
            <p:nvSpPr>
              <p:cNvPr id="9" name="矩形 8">
                <a:extLst>
                  <a:ext uri="{FF2B5EF4-FFF2-40B4-BE49-F238E27FC236}">
                    <a16:creationId xmlns:a16="http://schemas.microsoft.com/office/drawing/2014/main" id="{82E956D1-110B-4DBB-B44B-B829F9E1BCA6}"/>
                  </a:ext>
                </a:extLst>
              </p:cNvPr>
              <p:cNvSpPr>
                <a:spLocks noRot="1" noChangeAspect="1" noMove="1" noResize="1" noEditPoints="1" noAdjustHandles="1" noChangeArrowheads="1" noChangeShapeType="1" noTextEdit="1"/>
              </p:cNvSpPr>
              <p:nvPr/>
            </p:nvSpPr>
            <p:spPr>
              <a:xfrm>
                <a:off x="8098029" y="2389458"/>
                <a:ext cx="3868302" cy="385894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0333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9E8B7-E0EE-4461-A1C5-374C44DBDFC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平均场近似与铁磁相变</a:t>
            </a:r>
            <a:endParaRPr lang="zh-CN" altLang="en-US" sz="4800" dirty="0"/>
          </a:p>
        </p:txBody>
      </p:sp>
      <p:sp>
        <p:nvSpPr>
          <p:cNvPr id="7" name="文本框 6">
            <a:extLst>
              <a:ext uri="{FF2B5EF4-FFF2-40B4-BE49-F238E27FC236}">
                <a16:creationId xmlns:a16="http://schemas.microsoft.com/office/drawing/2014/main" id="{30A4A692-4106-4E2B-AE17-4A161AC1216A}"/>
              </a:ext>
            </a:extLst>
          </p:cNvPr>
          <p:cNvSpPr txBox="1"/>
          <p:nvPr/>
        </p:nvSpPr>
        <p:spPr>
          <a:xfrm>
            <a:off x="8411307" y="3429000"/>
            <a:ext cx="3094892" cy="1200329"/>
          </a:xfrm>
          <a:prstGeom prst="rect">
            <a:avLst/>
          </a:prstGeom>
          <a:noFill/>
        </p:spPr>
        <p:txBody>
          <a:bodyPr wrap="square" rtlCol="0">
            <a:spAutoFit/>
          </a:bodyPr>
          <a:lstStyle/>
          <a:p>
            <a:r>
              <a:rPr lang="zh-CN" altLang="en-US" sz="3600" dirty="0">
                <a:latin typeface="等线" panose="02010600030101010101" pitchFamily="2" charset="-122"/>
                <a:ea typeface="等线" panose="02010600030101010101" pitchFamily="2" charset="-122"/>
              </a:rPr>
              <a:t>磁化率与温度的关系</a:t>
            </a:r>
          </a:p>
        </p:txBody>
      </p:sp>
      <p:pic>
        <p:nvPicPr>
          <p:cNvPr id="12" name="内容占位符 11">
            <a:extLst>
              <a:ext uri="{FF2B5EF4-FFF2-40B4-BE49-F238E27FC236}">
                <a16:creationId xmlns:a16="http://schemas.microsoft.com/office/drawing/2014/main" id="{54D9F836-00A0-42A9-B188-40E23CF5270F}"/>
              </a:ext>
            </a:extLst>
          </p:cNvPr>
          <p:cNvPicPr>
            <a:picLocks noGrp="1" noChangeAspect="1"/>
          </p:cNvPicPr>
          <p:nvPr>
            <p:ph idx="1"/>
          </p:nvPr>
        </p:nvPicPr>
        <p:blipFill>
          <a:blip r:embed="rId2"/>
          <a:stretch>
            <a:fillRect/>
          </a:stretch>
        </p:blipFill>
        <p:spPr>
          <a:xfrm>
            <a:off x="685801" y="2000861"/>
            <a:ext cx="6874984" cy="4646583"/>
          </a:xfrm>
        </p:spPr>
      </p:pic>
    </p:spTree>
    <p:extLst>
      <p:ext uri="{BB962C8B-B14F-4D97-AF65-F5344CB8AC3E}">
        <p14:creationId xmlns:p14="http://schemas.microsoft.com/office/powerpoint/2010/main" val="19042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a:t>
            </a:r>
            <a:r>
              <a:rPr lang="en-US" altLang="zh-CN" sz="6000" dirty="0">
                <a:latin typeface="等线" panose="02010600030101010101" pitchFamily="2" charset="-122"/>
                <a:ea typeface="等线" panose="02010600030101010101" pitchFamily="2" charset="-122"/>
              </a:rPr>
              <a:t>×</a:t>
            </a:r>
            <a:r>
              <a:rPr lang="zh-CN" altLang="en-US" sz="6000" dirty="0">
                <a:latin typeface="等线" panose="02010600030101010101" pitchFamily="2" charset="-122"/>
                <a:ea typeface="等线" panose="02010600030101010101" pitchFamily="2" charset="-122"/>
              </a:rPr>
              <a:t>伊辛模型</a:t>
            </a:r>
          </a:p>
        </p:txBody>
      </p:sp>
    </p:spTree>
    <p:extLst>
      <p:ext uri="{BB962C8B-B14F-4D97-AF65-F5344CB8AC3E}">
        <p14:creationId xmlns:p14="http://schemas.microsoft.com/office/powerpoint/2010/main" val="123823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381B79-A568-44A3-9857-A845A10F9069}"/>
              </a:ext>
            </a:extLst>
          </p:cNvPr>
          <p:cNvSpPr>
            <a:spLocks noGrp="1"/>
          </p:cNvSpPr>
          <p:nvPr>
            <p:ph type="title"/>
          </p:nvPr>
        </p:nvSpPr>
        <p:spPr/>
        <p:txBody>
          <a:bodyPr/>
          <a:lstStyle/>
          <a:p>
            <a:r>
              <a:rPr lang="zh-CN" altLang="en-US" sz="4800" dirty="0">
                <a:latin typeface="等线" panose="02010600030101010101" pitchFamily="2" charset="-122"/>
                <a:ea typeface="等线" panose="02010600030101010101" pitchFamily="2" charset="-122"/>
              </a:rPr>
              <a:t> 构造马尔科夫过程</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4FD997A-E022-4CC7-A7F4-4B9B93F29736}"/>
                  </a:ext>
                </a:extLst>
              </p:cNvPr>
              <p:cNvSpPr>
                <a:spLocks noGrp="1"/>
              </p:cNvSpPr>
              <p:nvPr>
                <p:ph idx="1"/>
              </p:nvPr>
            </p:nvSpPr>
            <p:spPr>
              <a:xfrm>
                <a:off x="685800" y="2065867"/>
                <a:ext cx="10131425" cy="3649133"/>
              </a:xfrm>
            </p:spPr>
            <p:txBody>
              <a:bodyPr>
                <a:normAutofit/>
              </a:bodyPr>
              <a:lstStyle/>
              <a:p>
                <a:pPr marL="0" indent="0">
                  <a:buNone/>
                </a:pPr>
                <a:r>
                  <a:rPr lang="zh-CN" altLang="en-US" sz="2800" dirty="0">
                    <a:latin typeface="等线" panose="02010600030101010101" pitchFamily="2" charset="-122"/>
                    <a:ea typeface="等线" panose="02010600030101010101" pitchFamily="2" charset="-122"/>
                  </a:rPr>
                  <a:t>对于伊辛模型，过程的构造主要是通过单粒子翻转实现，其步骤大致如下：</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1</a:t>
                </a:r>
                <a:r>
                  <a:rPr lang="zh-CN" altLang="en-US" sz="2800" dirty="0">
                    <a:latin typeface="等线" panose="02010600030101010101" pitchFamily="2" charset="-122"/>
                    <a:ea typeface="等线" panose="02010600030101010101" pitchFamily="2" charset="-122"/>
                  </a:rPr>
                  <a:t>、随机抽取一个粒子</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2</a:t>
                </a:r>
                <a:r>
                  <a:rPr lang="zh-CN" altLang="en-US" sz="2800" dirty="0">
                    <a:latin typeface="等线" panose="02010600030101010101" pitchFamily="2" charset="-122"/>
                    <a:ea typeface="等线" panose="02010600030101010101" pitchFamily="2" charset="-122"/>
                  </a:rPr>
                  <a:t>、计算将该粒子磁矩翻转</a:t>
                </a:r>
                <a14:m>
                  <m:oMath xmlns:m="http://schemas.openxmlformats.org/officeDocument/2006/math">
                    <m:r>
                      <a:rPr lang="zh-CN" altLang="en-US" sz="2800" i="1" dirty="0" smtClean="0">
                        <a:latin typeface="Cambria Math" panose="02040503050406030204" pitchFamily="18" charset="0"/>
                        <a:ea typeface="等线" panose="02010600030101010101" pitchFamily="2" charset="-122"/>
                      </a:rPr>
                      <m:t>（</m:t>
                    </m:r>
                    <m:r>
                      <a:rPr lang="zh-CN" altLang="en-US" sz="2800" i="1" smtClean="0">
                        <a:latin typeface="Cambria Math" panose="02040503050406030204" pitchFamily="18" charset="0"/>
                        <a:ea typeface="等线" panose="02010600030101010101" pitchFamily="2" charset="-122"/>
                      </a:rPr>
                      <m:t>将</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r>
                      <a:rPr lang="zh-CN" altLang="en-US" sz="2800" i="1">
                        <a:latin typeface="Cambria Math" panose="02040503050406030204" pitchFamily="18" charset="0"/>
                        <a:ea typeface="等线" panose="02010600030101010101" pitchFamily="2" charset="-122"/>
                      </a:rPr>
                      <m:t>变为</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r>
                      <a:rPr lang="zh-CN" altLang="en-US"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后，能量的变化</a:t>
                </a:r>
                <a14:m>
                  <m:oMath xmlns:m="http://schemas.openxmlformats.org/officeDocument/2006/math">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oMath>
                </a14:m>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3</a:t>
                </a:r>
                <a:r>
                  <a:rPr lang="zh-CN" altLang="en-US" sz="2800" dirty="0">
                    <a:latin typeface="等线" panose="02010600030101010101" pitchFamily="2" charset="-122"/>
                    <a:ea typeface="等线" panose="02010600030101010101" pitchFamily="2" charset="-122"/>
                  </a:rPr>
                  <a:t>、根据一定的概率</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决定是否接受该次翻转</a:t>
                </a:r>
              </a:p>
            </p:txBody>
          </p:sp>
        </mc:Choice>
        <mc:Fallback xmlns="">
          <p:sp>
            <p:nvSpPr>
              <p:cNvPr id="5" name="内容占位符 4">
                <a:extLst>
                  <a:ext uri="{FF2B5EF4-FFF2-40B4-BE49-F238E27FC236}">
                    <a16:creationId xmlns:a16="http://schemas.microsoft.com/office/drawing/2014/main" id="{74FD997A-E022-4CC7-A7F4-4B9B93F29736}"/>
                  </a:ext>
                </a:extLst>
              </p:cNvPr>
              <p:cNvSpPr>
                <a:spLocks noGrp="1" noRot="1" noChangeAspect="1" noMove="1" noResize="1" noEditPoints="1" noAdjustHandles="1" noChangeArrowheads="1" noChangeShapeType="1" noTextEdit="1"/>
              </p:cNvSpPr>
              <p:nvPr>
                <p:ph idx="1"/>
              </p:nvPr>
            </p:nvSpPr>
            <p:spPr>
              <a:xfrm>
                <a:off x="685800" y="2065867"/>
                <a:ext cx="10131425" cy="3649133"/>
              </a:xfrm>
              <a:blipFill>
                <a:blip r:embed="rId2"/>
                <a:stretch>
                  <a:fillRect l="-1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779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1FFE9-F58B-4C8B-A7A5-45595A0B8FFC}"/>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B35CC2-D962-4D1D-AF2A-A8A858FD7A3F}"/>
                  </a:ext>
                </a:extLst>
              </p:cNvPr>
              <p:cNvSpPr>
                <a:spLocks noGrp="1"/>
              </p:cNvSpPr>
              <p:nvPr>
                <p:ph idx="1"/>
              </p:nvPr>
            </p:nvSpPr>
            <p:spPr/>
            <p:txBody>
              <a:bodyPr>
                <a:normAutofit/>
              </a:bodyPr>
              <a:lstStyle/>
              <a:p>
                <a:pPr>
                  <a:lnSpc>
                    <a:spcPct val="150000"/>
                  </a:lnSpc>
                </a:pPr>
                <a:r>
                  <a:rPr lang="zh-CN" altLang="en-US" sz="2800" dirty="0">
                    <a:latin typeface="等线" panose="02010600030101010101" pitchFamily="2" charset="-122"/>
                    <a:ea typeface="等线" panose="02010600030101010101" pitchFamily="2" charset="-122"/>
                  </a:rPr>
                  <a:t>单粒子翻转是满足遍历性的，因为对于任意两个态，总可以通过有限次的翻转进行转化（只要所有</a:t>
                </a:r>
                <a14:m>
                  <m:oMath xmlns:m="http://schemas.openxmlformats.org/officeDocument/2006/math">
                    <m:r>
                      <a:rPr lang="en-US" altLang="zh-CN" sz="2800" b="0" i="1" smtClean="0">
                        <a:latin typeface="Cambria Math" panose="02040503050406030204" pitchFamily="18" charset="0"/>
                      </a:rPr>
                      <m:t>𝐴</m:t>
                    </m:r>
                    <m:d>
                      <m:dPr>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𝐸</m:t>
                        </m:r>
                      </m:e>
                    </m:d>
                    <m:r>
                      <a:rPr lang="zh-CN" altLang="en-US" sz="2800" i="1">
                        <a:latin typeface="Cambria Math" panose="02040503050406030204" pitchFamily="18" charset="0"/>
                      </a:rPr>
                      <m:t>≠</m:t>
                    </m:r>
                    <m:r>
                      <a:rPr lang="en-US" altLang="zh-CN" sz="2800" b="0" i="1" smtClean="0">
                        <a:latin typeface="Cambria Math" panose="02040503050406030204" pitchFamily="18" charset="0"/>
                      </a:rPr>
                      <m:t>0</m:t>
                    </m:r>
                  </m:oMath>
                </a14:m>
                <a:r>
                  <a:rPr lang="zh-CN" altLang="en-US" sz="2800" dirty="0">
                    <a:latin typeface="等线" panose="02010600030101010101" pitchFamily="2" charset="-122"/>
                    <a:ea typeface="等线" panose="02010600030101010101" pitchFamily="2" charset="-122"/>
                  </a:rPr>
                  <a:t>）</a:t>
                </a:r>
                <a:endParaRPr lang="en-US" altLang="zh-CN" sz="2800" dirty="0">
                  <a:latin typeface="等线" panose="02010600030101010101" pitchFamily="2" charset="-122"/>
                  <a:ea typeface="等线" panose="02010600030101010101" pitchFamily="2" charset="-122"/>
                </a:endParaRPr>
              </a:p>
              <a:p>
                <a:pPr>
                  <a:lnSpc>
                    <a:spcPct val="150000"/>
                  </a:lnSpc>
                </a:pPr>
                <a:r>
                  <a:rPr lang="zh-CN" altLang="en-US" sz="2800" dirty="0">
                    <a:latin typeface="等线" panose="02010600030101010101" pitchFamily="2" charset="-122"/>
                    <a:ea typeface="等线" panose="02010600030101010101" pitchFamily="2" charset="-122"/>
                  </a:rPr>
                  <a:t>关键在于选取合理的</a:t>
                </a:r>
                <a14:m>
                  <m:oMath xmlns:m="http://schemas.openxmlformats.org/officeDocument/2006/math">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a:latin typeface="等线" panose="02010600030101010101" pitchFamily="2" charset="-122"/>
                    <a:ea typeface="等线" panose="02010600030101010101" pitchFamily="2" charset="-122"/>
                  </a:rPr>
                  <a:t>使得体系按照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sub>
                    </m:sSub>
                    <m:r>
                      <a:rPr lang="zh-CN" altLang="en-US" sz="2800" i="1">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𝛽</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𝑖</m:t>
                            </m:r>
                          </m:sub>
                        </m:sSub>
                      </m:sup>
                    </m:sSup>
                  </m:oMath>
                </a14:m>
                <a:r>
                  <a:rPr lang="zh-CN" altLang="en-US" sz="2800" dirty="0">
                    <a:latin typeface="等线" panose="02010600030101010101" pitchFamily="2" charset="-122"/>
                    <a:ea typeface="等线" panose="02010600030101010101" pitchFamily="2" charset="-122"/>
                  </a:rPr>
                  <a:t>的概率输出状态</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𝜇</m:t>
                        </m:r>
                      </m:e>
                      <m:sub>
                        <m:r>
                          <a:rPr lang="en-US" altLang="zh-CN" sz="2800" b="0" i="1" smtClean="0">
                            <a:latin typeface="Cambria Math" panose="02040503050406030204" pitchFamily="18" charset="0"/>
                          </a:rPr>
                          <m:t>𝑖</m:t>
                        </m:r>
                      </m:sub>
                    </m:sSub>
                  </m:oMath>
                </a14:m>
                <a:endParaRPr lang="zh-CN" altLang="en-US"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F0B35CC2-D962-4D1D-AF2A-A8A858FD7A3F}"/>
                  </a:ext>
                </a:extLst>
              </p:cNvPr>
              <p:cNvSpPr>
                <a:spLocks noGrp="1" noRot="1" noChangeAspect="1" noMove="1" noResize="1" noEditPoints="1" noAdjustHandles="1" noChangeArrowheads="1" noChangeShapeType="1" noTextEdit="1"/>
              </p:cNvSpPr>
              <p:nvPr>
                <p:ph idx="1"/>
              </p:nvPr>
            </p:nvSpPr>
            <p:spPr>
              <a:blipFill>
                <a:blip r:embed="rId2"/>
                <a:stretch>
                  <a:fillRect l="-1084" r="-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362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2021580"/>
                <a:ext cx="10131425" cy="4106333"/>
              </a:xfrm>
            </p:spPr>
            <p:txBody>
              <a:bodyPr>
                <a:noAutofit/>
              </a:bodyPr>
              <a:lstStyle/>
              <a:p>
                <a:r>
                  <a:rPr lang="zh-CN" altLang="en-US" sz="2400" dirty="0">
                    <a:latin typeface="等线" panose="02010600030101010101" pitchFamily="2" charset="-122"/>
                    <a:ea typeface="等线" panose="02010600030101010101" pitchFamily="2" charset="-122"/>
                  </a:rPr>
                  <a:t>考虑体系的两个态</a:t>
                </a:r>
                <a14:m>
                  <m:oMath xmlns:m="http://schemas.openxmlformats.org/officeDocument/2006/math">
                    <m:r>
                      <a:rPr lang="en-US" altLang="zh-CN" sz="2400" b="0" i="1" smtClean="0">
                        <a:latin typeface="Cambria Math" panose="02040503050406030204" pitchFamily="18" charset="0"/>
                      </a:rPr>
                      <m:t>𝜇</m:t>
                    </m:r>
                    <m:r>
                      <a:rPr lang="zh-CN" altLang="en-US" sz="2400" i="1">
                        <a:latin typeface="Cambria Math" panose="02040503050406030204" pitchFamily="18" charset="0"/>
                      </a:rPr>
                      <m:t>、</m:t>
                    </m:r>
                    <m:r>
                      <a:rPr lang="en-US" altLang="zh-CN" sz="2400" b="0" i="1" smtClean="0">
                        <a:latin typeface="Cambria Math" panose="02040503050406030204" pitchFamily="18" charset="0"/>
                      </a:rPr>
                      <m:t>𝜈</m:t>
                    </m:r>
                    <m:r>
                      <a:rPr lang="zh-CN" altLang="en-US" sz="2400" i="1">
                        <a:latin typeface="Cambria Math" panose="02040503050406030204" pitchFamily="18" charset="0"/>
                      </a:rPr>
                      <m:t>，</m:t>
                    </m:r>
                  </m:oMath>
                </a14:m>
                <a:r>
                  <a:rPr lang="zh-CN" altLang="en-US" sz="2400" dirty="0">
                    <a:latin typeface="等线" panose="02010600030101010101" pitchFamily="2" charset="-122"/>
                    <a:ea typeface="等线" panose="02010600030101010101" pitchFamily="2" charset="-122"/>
                  </a:rPr>
                  <a:t>每一步在两个态之间的转化概率由两部分构成：</a:t>
                </a:r>
                <a:endParaRPr lang="en-US" altLang="zh-CN" sz="2400" dirty="0">
                  <a:latin typeface="等线" panose="02010600030101010101" pitchFamily="2" charset="-122"/>
                  <a:ea typeface="等线"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𝜈</m:t>
                          </m:r>
                        </m:sub>
                      </m:sSub>
                      <m:r>
                        <a:rPr lang="en-US" altLang="zh-CN" sz="2400" b="0" i="1" smtClean="0">
                          <a:latin typeface="Cambria Math" panose="02040503050406030204" pitchFamily="18" charset="0"/>
                        </a:rPr>
                        <m:t>)</m:t>
                      </m:r>
                    </m:oMath>
                  </m:oMathPara>
                </a14:m>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其中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oMath>
                </a14:m>
                <a:r>
                  <a:rPr lang="zh-CN" altLang="en-US" sz="2400" dirty="0">
                    <a:latin typeface="等线" panose="02010600030101010101" pitchFamily="2" charset="-122"/>
                    <a:ea typeface="等线" panose="02010600030101010101" pitchFamily="2" charset="-122"/>
                  </a:rPr>
                  <a:t>表示直接翻转一个粒子时的时候，从态</a:t>
                </a:r>
                <a14:m>
                  <m:oMath xmlns:m="http://schemas.openxmlformats.org/officeDocument/2006/math">
                    <m:r>
                      <a:rPr lang="en-US" altLang="zh-CN" sz="2400" b="0" i="1" smtClean="0">
                        <a:latin typeface="Cambria Math" panose="02040503050406030204" pitchFamily="18" charset="0"/>
                      </a:rPr>
                      <m:t>𝜇</m:t>
                    </m:r>
                  </m:oMath>
                </a14:m>
                <a:r>
                  <a:rPr lang="zh-CN" altLang="en-US" sz="2400" dirty="0">
                    <a:latin typeface="等线" panose="02010600030101010101" pitchFamily="2" charset="-122"/>
                    <a:ea typeface="等线" panose="02010600030101010101" pitchFamily="2" charset="-122"/>
                  </a:rPr>
                  <a:t>变成态</a:t>
                </a:r>
                <a14:m>
                  <m:oMath xmlns:m="http://schemas.openxmlformats.org/officeDocument/2006/math">
                    <m:r>
                      <a:rPr lang="en-US" altLang="zh-CN" sz="2400" b="0" i="1" smtClean="0">
                        <a:latin typeface="Cambria Math" panose="02040503050406030204" pitchFamily="18" charset="0"/>
                      </a:rPr>
                      <m:t>𝜈</m:t>
                    </m:r>
                  </m:oMath>
                </a14:m>
                <a:r>
                  <a:rPr lang="zh-CN" altLang="en-US" sz="2400" dirty="0">
                    <a:latin typeface="等线" panose="02010600030101010101" pitchFamily="2" charset="-122"/>
                    <a:ea typeface="等线" panose="02010600030101010101" pitchFamily="2" charset="-122"/>
                  </a:rPr>
                  <a:t>的概率</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显然，当两个态有超过一个磁矩不同的时候，</a:t>
                </a:r>
                <a:r>
                  <a:rPr lang="en-US" altLang="zh-CN" sz="2400" dirty="0">
                    <a:latin typeface="等线" panose="02010600030101010101" pitchFamily="2" charset="-122"/>
                    <a:ea typeface="等线" panose="02010600030101010101" pitchFamily="2" charset="-122"/>
                  </a:rPr>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i="1">
                        <a:latin typeface="Cambria Math" panose="02040503050406030204" pitchFamily="18" charset="0"/>
                      </a:rPr>
                      <m:t>=</m:t>
                    </m:r>
                  </m:oMath>
                </a14:m>
                <a:r>
                  <a:rPr lang="en-US" altLang="zh-CN" sz="2400" dirty="0">
                    <a:latin typeface="等线" panose="02010600030101010101" pitchFamily="2" charset="-122"/>
                    <a:ea typeface="等线" panose="02010600030101010101" pitchFamily="2" charset="-122"/>
                  </a:rPr>
                  <a:t>0</a:t>
                </a:r>
              </a:p>
              <a:p>
                <a:r>
                  <a:rPr lang="zh-CN" altLang="en-US" sz="2400" dirty="0">
                    <a:latin typeface="等线" panose="02010600030101010101" pitchFamily="2" charset="-122"/>
                    <a:ea typeface="等线" panose="02010600030101010101" pitchFamily="2" charset="-122"/>
                  </a:rPr>
                  <a:t>此时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𝜇</m:t>
                        </m:r>
                      </m:sub>
                    </m:sSub>
                    <m:r>
                      <a:rPr lang="en-US" altLang="zh-CN" sz="2400" i="1">
                        <a:latin typeface="Cambria Math" panose="02040503050406030204" pitchFamily="18" charset="0"/>
                      </a:rPr>
                      <m:t>·</m:t>
                    </m:r>
                    <m:r>
                      <m:rPr>
                        <m:nor/>
                      </m:rPr>
                      <a:rPr lang="en-US" altLang="zh-CN" sz="2400" dirty="0">
                        <a:latin typeface="等线" panose="02010600030101010101" pitchFamily="2" charset="-122"/>
                        <a:ea typeface="等线" panose="02010600030101010101" pitchFamily="2" charset="-122"/>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𝜈</m:t>
                        </m:r>
                      </m:sub>
                    </m:sSub>
                    <m:r>
                      <a:rPr lang="en-US" altLang="zh-CN" sz="2400" i="1">
                        <a:latin typeface="Cambria Math" panose="02040503050406030204" pitchFamily="18" charset="0"/>
                      </a:rPr>
                      <m:t>·</m:t>
                    </m:r>
                    <m:r>
                      <m:rPr>
                        <m:nor/>
                      </m:rPr>
                      <a:rPr lang="en-US" altLang="zh-CN" sz="2400" dirty="0">
                        <a:latin typeface="等线" panose="02010600030101010101" pitchFamily="2" charset="-122"/>
                        <a:ea typeface="等线" panose="02010600030101010101" pitchFamily="2" charset="-122"/>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𝐽</m:t>
                        </m:r>
                      </m:e>
                      <m:sub>
                        <m:r>
                          <a:rPr lang="en-US" altLang="zh-CN" sz="2400" b="0" i="1" smtClean="0">
                            <a:latin typeface="Cambria Math" panose="02040503050406030204" pitchFamily="18" charset="0"/>
                          </a:rPr>
                          <m:t>𝜈</m:t>
                        </m:r>
                        <m:r>
                          <a:rPr lang="en-US" altLang="zh-CN" sz="2400" i="1">
                            <a:latin typeface="Cambria Math" panose="02040503050406030204" pitchFamily="18" charset="0"/>
                          </a:rPr>
                          <m:t>→</m:t>
                        </m:r>
                        <m:r>
                          <a:rPr lang="en-US" altLang="zh-CN" sz="2400" b="0" i="1" smtClean="0">
                            <a:latin typeface="Cambria Math" panose="02040503050406030204" pitchFamily="18" charset="0"/>
                          </a:rPr>
                          <m:t>𝜇</m:t>
                        </m:r>
                      </m:sub>
                    </m:sSub>
                    <m:r>
                      <a:rPr lang="en-US" altLang="zh-CN" sz="2400" b="0" i="1" smtClean="0">
                        <a:latin typeface="Cambria Math" panose="02040503050406030204" pitchFamily="18" charset="0"/>
                      </a:rPr>
                      <m:t>=0</m:t>
                    </m:r>
                    <m:r>
                      <a:rPr lang="zh-CN" altLang="en-US" sz="2400" i="1">
                        <a:latin typeface="Cambria Math" panose="02040503050406030204" pitchFamily="18" charset="0"/>
                      </a:rPr>
                      <m:t>，</m:t>
                    </m:r>
                  </m:oMath>
                </a14:m>
                <a:r>
                  <a:rPr lang="zh-CN" altLang="en-US" sz="2400" dirty="0">
                    <a:latin typeface="等线" panose="02010600030101010101" pitchFamily="2" charset="-122"/>
                    <a:ea typeface="等线" panose="02010600030101010101" pitchFamily="2" charset="-122"/>
                  </a:rPr>
                  <a:t>满足细致平衡</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若两个态之间只有一个磁矩的差异，那么由于抽取的磁矩是随机的，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𝜇</m:t>
                        </m:r>
                        <m:r>
                          <a:rPr lang="en-US" altLang="zh-CN" sz="2400" i="1">
                            <a:latin typeface="Cambria Math" panose="02040503050406030204" pitchFamily="18" charset="0"/>
                          </a:rPr>
                          <m:t>→</m:t>
                        </m:r>
                        <m:r>
                          <a:rPr lang="en-US" altLang="zh-CN" sz="2400" i="1">
                            <a:latin typeface="Cambria Math" panose="02040503050406030204" pitchFamily="18" charset="0"/>
                          </a:rPr>
                          <m:t>𝜈</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oMath>
                </a14:m>
                <a:r>
                  <a:rPr lang="zh-CN" altLang="en-US" sz="2400" dirty="0">
                    <a:latin typeface="等线" panose="02010600030101010101" pitchFamily="2" charset="-122"/>
                    <a:ea typeface="等线" panose="02010600030101010101" pitchFamily="2" charset="-122"/>
                  </a:rPr>
                  <a:t>，</a:t>
                </a:r>
                <a:r>
                  <a:rPr lang="en-US" altLang="zh-CN" sz="2400" dirty="0">
                    <a:latin typeface="等线" panose="02010600030101010101" pitchFamily="2" charset="-122"/>
                    <a:ea typeface="等线" panose="02010600030101010101" pitchFamily="2" charset="-122"/>
                  </a:rPr>
                  <a:t>N</a:t>
                </a:r>
                <a:r>
                  <a:rPr lang="zh-CN" altLang="en-US" sz="2400" dirty="0">
                    <a:latin typeface="等线" panose="02010600030101010101" pitchFamily="2" charset="-122"/>
                    <a:ea typeface="等线" panose="02010600030101010101" pitchFamily="2" charset="-122"/>
                  </a:rPr>
                  <a:t>为总磁矩数</a:t>
                </a:r>
                <a:endParaRPr lang="en-US" altLang="zh-CN" sz="24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2021580"/>
                <a:ext cx="10131425" cy="4106333"/>
              </a:xfrm>
              <a:blipFill>
                <a:blip r:embed="rId2"/>
                <a:stretch>
                  <a:fillRect l="-843" r="-39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3175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2021580"/>
                <a:ext cx="10131425" cy="4106333"/>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现在考虑细致平衡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𝜇</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𝜈</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a:rPr lang="en-US" altLang="zh-CN" sz="2800" i="1">
                            <a:latin typeface="Cambria Math" panose="02040503050406030204" pitchFamily="18" charset="0"/>
                          </a:rPr>
                          <m:t>𝜈</m:t>
                        </m:r>
                        <m:r>
                          <a:rPr lang="en-US" altLang="zh-CN" sz="2800" i="1">
                            <a:latin typeface="Cambria Math" panose="02040503050406030204" pitchFamily="18" charset="0"/>
                          </a:rPr>
                          <m:t>→</m:t>
                        </m:r>
                        <m:r>
                          <a:rPr lang="en-US" altLang="zh-CN" sz="2800" i="1">
                            <a:latin typeface="Cambria Math" panose="02040503050406030204" pitchFamily="18" charset="0"/>
                          </a:rPr>
                          <m:t>𝜇</m:t>
                        </m:r>
                      </m:sub>
                    </m:sSub>
                  </m:oMath>
                </a14:m>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f>
                      <m:fPr>
                        <m:ctrlPr>
                          <a:rPr lang="en-US" altLang="zh-CN" sz="2800" i="1" smtClean="0">
                            <a:latin typeface="Cambria Math" panose="02040503050406030204" pitchFamily="18" charset="0"/>
                            <a:ea typeface="等线" panose="02010600030101010101" pitchFamily="2" charset="-122"/>
                          </a:rPr>
                        </m:ctrlPr>
                      </m:fPr>
                      <m:num>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𝜇</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𝜈</m:t>
                            </m:r>
                          </m:sub>
                        </m:sSub>
                      </m:num>
                      <m:den>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𝜈</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𝜇</m:t>
                            </m:r>
                          </m:sub>
                        </m:sSub>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𝑔</m:t>
                            </m:r>
                          </m:e>
                          <m:sub>
                            <m:r>
                              <a:rPr lang="en-US" altLang="zh-CN" sz="2800" b="0" i="1" smtClean="0">
                                <a:latin typeface="Cambria Math" panose="02040503050406030204" pitchFamily="18" charset="0"/>
                              </a:rPr>
                              <m:t>𝜈</m:t>
                            </m:r>
                            <m:r>
                              <a:rPr lang="en-US" altLang="zh-CN" sz="2800" i="1">
                                <a:latin typeface="Cambria Math" panose="02040503050406030204" pitchFamily="18" charset="0"/>
                              </a:rPr>
                              <m:t>→</m:t>
                            </m:r>
                            <m:r>
                              <a:rPr lang="en-US" altLang="zh-CN" sz="2800" b="0" i="1" smtClean="0">
                                <a:latin typeface="Cambria Math" panose="02040503050406030204" pitchFamily="18" charset="0"/>
                              </a:rPr>
                              <m:t>𝜇</m:t>
                            </m:r>
                          </m:sub>
                        </m:sSub>
                        <m:r>
                          <a:rPr lang="en-US" altLang="zh-CN" sz="2800" i="1">
                            <a:latin typeface="Cambria Math" panose="02040503050406030204" pitchFamily="18" charset="0"/>
                          </a:rPr>
                          <m:t>·</m:t>
                        </m:r>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b="0" i="1" smtClean="0">
                                <a:latin typeface="Cambria Math" panose="02040503050406030204" pitchFamily="18" charset="0"/>
                              </a:rPr>
                              <m:t>𝜈</m:t>
                            </m:r>
                            <m:r>
                              <a:rPr lang="en-US" altLang="zh-CN" sz="2800" i="1">
                                <a:latin typeface="Cambria Math" panose="02040503050406030204" pitchFamily="18" charset="0"/>
                              </a:rPr>
                              <m:t>→</m:t>
                            </m:r>
                            <m:r>
                              <a:rPr lang="en-US" altLang="zh-CN" sz="2800" b="0" i="1" smtClean="0">
                                <a:latin typeface="Cambria Math" panose="02040503050406030204" pitchFamily="18" charset="0"/>
                              </a:rPr>
                              <m:t>𝜇</m:t>
                            </m:r>
                          </m:sub>
                        </m:sSub>
                        <m:r>
                          <a:rPr lang="en-US" altLang="zh-CN" sz="2800" i="1">
                            <a:latin typeface="Cambria Math" panose="02040503050406030204" pitchFamily="18" charset="0"/>
                          </a:rPr>
                          <m:t>)</m:t>
                        </m:r>
                        <m:r>
                          <m:rPr>
                            <m:nor/>
                          </m:rPr>
                          <a:rPr lang="en-US" altLang="zh-CN" sz="2800" dirty="0">
                            <a:latin typeface="等线" panose="02010600030101010101" pitchFamily="2" charset="-122"/>
                            <a:ea typeface="等线" panose="02010600030101010101" pitchFamily="2" charset="-122"/>
                          </a:rPr>
                          <m:t> </m:t>
                        </m:r>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𝜇</m:t>
                            </m:r>
                            <m:r>
                              <a:rPr lang="en-US" altLang="zh-CN" sz="2800" i="1">
                                <a:latin typeface="Cambria Math" panose="02040503050406030204" pitchFamily="18" charset="0"/>
                              </a:rPr>
                              <m:t>→</m:t>
                            </m:r>
                            <m:r>
                              <a:rPr lang="en-US" altLang="zh-CN" sz="2800" i="1">
                                <a:latin typeface="Cambria Math" panose="02040503050406030204" pitchFamily="18" charset="0"/>
                              </a:rPr>
                              <m:t>𝜈</m:t>
                            </m:r>
                          </m:sub>
                        </m:sSub>
                        <m:r>
                          <a:rPr lang="en-US" altLang="zh-CN" sz="2800" i="1">
                            <a:latin typeface="Cambria Math" panose="02040503050406030204" pitchFamily="18" charset="0"/>
                          </a:rPr>
                          <m:t>)</m:t>
                        </m:r>
                      </m:num>
                      <m:den>
                        <m:r>
                          <a:rPr lang="en-US" altLang="zh-CN" sz="2800" i="1">
                            <a:latin typeface="Cambria Math" panose="02040503050406030204" pitchFamily="18" charset="0"/>
                          </a:rPr>
                          <m:t>𝐴</m:t>
                        </m:r>
                        <m:r>
                          <a:rPr lang="en-US" altLang="zh-CN" sz="2800" i="1">
                            <a:latin typeface="Cambria Math" panose="02040503050406030204" pitchFamily="18" charset="0"/>
                          </a:rPr>
                          <m:t>(</m:t>
                        </m:r>
                        <m:r>
                          <m:rPr>
                            <m:sty m:val="p"/>
                          </m:rPr>
                          <a:rPr lang="en-US" altLang="zh-CN" sz="2800">
                            <a:latin typeface="Cambria Math" panose="02040503050406030204" pitchFamily="18" charset="0"/>
                          </a:rPr>
                          <m:t>Δ</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𝐸</m:t>
                            </m:r>
                          </m:e>
                          <m:sub>
                            <m:r>
                              <a:rPr lang="en-US" altLang="zh-CN" sz="2800" i="1">
                                <a:latin typeface="Cambria Math" panose="02040503050406030204" pitchFamily="18" charset="0"/>
                              </a:rPr>
                              <m:t>𝜈</m:t>
                            </m:r>
                            <m:r>
                              <a:rPr lang="en-US" altLang="zh-CN" sz="2800" i="1">
                                <a:latin typeface="Cambria Math" panose="02040503050406030204" pitchFamily="18" charset="0"/>
                              </a:rPr>
                              <m:t>→</m:t>
                            </m:r>
                            <m:r>
                              <a:rPr lang="en-US" altLang="zh-CN" sz="2800" i="1">
                                <a:latin typeface="Cambria Math" panose="02040503050406030204" pitchFamily="18" charset="0"/>
                              </a:rPr>
                              <m:t>𝜇</m:t>
                            </m:r>
                          </m:sub>
                        </m:sSub>
                        <m:r>
                          <a:rPr lang="en-US" altLang="zh-CN" sz="2800" i="1">
                            <a:latin typeface="Cambria Math" panose="02040503050406030204" pitchFamily="18" charset="0"/>
                          </a:rPr>
                          <m:t>)</m:t>
                        </m:r>
                      </m:den>
                    </m:f>
                    <m:r>
                      <a:rPr lang="en-US" altLang="zh-CN" sz="2800" b="0" i="1" smtClean="0">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𝜈</m:t>
                            </m:r>
                          </m:sub>
                        </m:sSub>
                      </m:num>
                      <m:den>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𝑃</m:t>
                            </m:r>
                          </m:e>
                          <m:sub>
                            <m:r>
                              <a:rPr lang="en-US" altLang="zh-CN" sz="2800" b="0" i="1" smtClean="0">
                                <a:latin typeface="Cambria Math" panose="02040503050406030204" pitchFamily="18" charset="0"/>
                                <a:ea typeface="等线" panose="02010600030101010101" pitchFamily="2" charset="-122"/>
                              </a:rPr>
                              <m:t>𝜇</m:t>
                            </m:r>
                          </m:sub>
                        </m:sSub>
                      </m:den>
                    </m:f>
                    <m:r>
                      <a:rPr lang="en-US" altLang="zh-CN" sz="2800" b="0" i="1" smtClean="0">
                        <a:latin typeface="Cambria Math" panose="02040503050406030204" pitchFamily="18" charset="0"/>
                        <a:ea typeface="等线" panose="02010600030101010101" pitchFamily="2" charset="-122"/>
                      </a:rPr>
                      <m:t>=</m:t>
                    </m:r>
                    <m:sSup>
                      <m:sSupPr>
                        <m:ctrlPr>
                          <a:rPr lang="en-US" altLang="zh-CN" sz="2800" b="0" i="1" smtClean="0">
                            <a:latin typeface="Cambria Math" panose="02040503050406030204" pitchFamily="18" charset="0"/>
                            <a:ea typeface="等线" panose="02010600030101010101" pitchFamily="2" charset="-122"/>
                          </a:rPr>
                        </m:ctrlPr>
                      </m:sSupPr>
                      <m:e>
                        <m:r>
                          <a:rPr lang="en-US" altLang="zh-CN" sz="2800" b="0" i="1" smtClean="0">
                            <a:latin typeface="Cambria Math" panose="02040503050406030204" pitchFamily="18" charset="0"/>
                            <a:ea typeface="等线" panose="02010600030101010101" pitchFamily="2" charset="-122"/>
                          </a:rPr>
                          <m:t>𝑒</m:t>
                        </m:r>
                      </m:e>
                      <m:sup>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𝛽</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𝐸</m:t>
                            </m:r>
                          </m:e>
                          <m:sub>
                            <m:r>
                              <a:rPr lang="en-US" altLang="zh-CN" sz="2800" b="0" i="1" smtClean="0">
                                <a:latin typeface="Cambria Math" panose="02040503050406030204" pitchFamily="18" charset="0"/>
                                <a:ea typeface="等线" panose="02010600030101010101" pitchFamily="2" charset="-122"/>
                              </a:rPr>
                              <m:t>𝜈</m:t>
                            </m:r>
                          </m:sub>
                        </m:sSub>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𝐸</m:t>
                            </m:r>
                          </m:e>
                          <m:sub>
                            <m:r>
                              <a:rPr lang="en-US" altLang="zh-CN" sz="2800" b="0" i="1" smtClean="0">
                                <a:latin typeface="Cambria Math" panose="02040503050406030204" pitchFamily="18" charset="0"/>
                                <a:ea typeface="等线" panose="02010600030101010101" pitchFamily="2" charset="-122"/>
                              </a:rPr>
                              <m:t>𝜇</m:t>
                            </m:r>
                          </m:sub>
                        </m:sSub>
                        <m:r>
                          <a:rPr lang="en-US" altLang="zh-CN" sz="2800" b="0" i="1" smtClean="0">
                            <a:latin typeface="Cambria Math" panose="02040503050406030204" pitchFamily="18" charset="0"/>
                            <a:ea typeface="等线" panose="02010600030101010101" pitchFamily="2" charset="-122"/>
                          </a:rPr>
                          <m:t>)</m:t>
                        </m:r>
                      </m:sup>
                    </m:sSup>
                  </m:oMath>
                </a14:m>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r>
                      <a:rPr lang="zh-CN" altLang="en-US" sz="2800" i="1">
                        <a:latin typeface="Cambria Math" panose="02040503050406030204" pitchFamily="18" charset="0"/>
                        <a:ea typeface="等线" panose="02010600030101010101" pitchFamily="2" charset="-122"/>
                      </a:rPr>
                      <m:t>的</m:t>
                    </m:r>
                  </m:oMath>
                </a14:m>
                <a:r>
                  <a:rPr lang="zh-CN" altLang="en-US" sz="2800" dirty="0">
                    <a:latin typeface="等线" panose="02010600030101010101" pitchFamily="2" charset="-122"/>
                    <a:ea typeface="等线" panose="02010600030101010101" pitchFamily="2" charset="-122"/>
                  </a:rPr>
                  <a:t>选取不是唯一的，有多种可能的选择</a:t>
                </a:r>
                <a:r>
                  <a:rPr lang="en-US" altLang="zh-CN" sz="2800" dirty="0">
                    <a:latin typeface="等线" panose="02010600030101010101" pitchFamily="2" charset="-122"/>
                    <a:ea typeface="等线" panose="02010600030101010101" pitchFamily="2" charset="-122"/>
                  </a:rPr>
                  <a:t>,</a:t>
                </a:r>
                <a:br>
                  <a:rPr lang="en-US" altLang="zh-CN" sz="2800" dirty="0">
                    <a:latin typeface="等线" panose="02010600030101010101" pitchFamily="2" charset="-122"/>
                    <a:ea typeface="等线" panose="02010600030101010101" pitchFamily="2" charset="-122"/>
                  </a:rPr>
                </a:br>
                <a:r>
                  <a:rPr lang="zh-CN" altLang="en-US" sz="2800" dirty="0">
                    <a:latin typeface="等线" panose="02010600030101010101" pitchFamily="2" charset="-122"/>
                    <a:ea typeface="等线" panose="02010600030101010101" pitchFamily="2" charset="-122"/>
                  </a:rPr>
                  <a:t>比如直接选择</a:t>
                </a:r>
                <a14:m>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b="0" i="1" smtClean="0">
                        <a:latin typeface="Cambria Math" panose="02040503050406030204" pitchFamily="18" charset="0"/>
                        <a:ea typeface="等线" panose="02010600030101010101" pitchFamily="2" charset="-122"/>
                      </a:rPr>
                      <m:t>=</m:t>
                    </m:r>
                    <m:sSup>
                      <m:sSupPr>
                        <m:ctrlPr>
                          <a:rPr lang="en-US" altLang="zh-CN" sz="2800" i="1">
                            <a:latin typeface="Cambria Math" panose="02040503050406030204" pitchFamily="18" charset="0"/>
                            <a:ea typeface="等线" panose="02010600030101010101" pitchFamily="2" charset="-122"/>
                          </a:rPr>
                        </m:ctrlPr>
                      </m:sSupPr>
                      <m:e>
                        <m:r>
                          <a:rPr lang="en-US" altLang="zh-CN" sz="2800" i="1">
                            <a:latin typeface="Cambria Math" panose="02040503050406030204" pitchFamily="18" charset="0"/>
                            <a:ea typeface="等线" panose="02010600030101010101" pitchFamily="2" charset="-122"/>
                          </a:rPr>
                          <m:t>𝑒</m:t>
                        </m:r>
                      </m:e>
                      <m:sup>
                        <m:r>
                          <a:rPr lang="en-US" altLang="zh-CN" sz="2800" i="1">
                            <a:latin typeface="Cambria Math" panose="02040503050406030204" pitchFamily="18" charset="0"/>
                            <a:ea typeface="等线" panose="02010600030101010101" pitchFamily="2" charset="-122"/>
                          </a:rPr>
                          <m:t>−</m:t>
                        </m:r>
                        <m:f>
                          <m:fPr>
                            <m:ctrlPr>
                              <a:rPr lang="en-US" altLang="zh-CN" sz="2800" b="0" i="1" smtClean="0">
                                <a:latin typeface="Cambria Math" panose="02040503050406030204" pitchFamily="18" charset="0"/>
                                <a:ea typeface="等线" panose="02010600030101010101" pitchFamily="2" charset="-122"/>
                              </a:rPr>
                            </m:ctrlPr>
                          </m:fPr>
                          <m:num>
                            <m:r>
                              <a:rPr lang="en-US" altLang="zh-CN" sz="2800" i="1">
                                <a:latin typeface="Cambria Math" panose="02040503050406030204" pitchFamily="18" charset="0"/>
                                <a:ea typeface="等线" panose="02010600030101010101" pitchFamily="2" charset="-122"/>
                              </a:rPr>
                              <m:t>𝛽</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num>
                          <m:den>
                            <m:r>
                              <a:rPr lang="en-US" altLang="zh-CN" sz="2800" b="0" i="1" smtClean="0">
                                <a:latin typeface="Cambria Math" panose="02040503050406030204" pitchFamily="18" charset="0"/>
                                <a:ea typeface="等线" panose="02010600030101010101" pitchFamily="2" charset="-122"/>
                              </a:rPr>
                              <m:t>2</m:t>
                            </m:r>
                          </m:den>
                        </m:f>
                      </m:sup>
                    </m:sSup>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2021580"/>
                <a:ext cx="10131425" cy="4106333"/>
              </a:xfrm>
              <a:blipFill>
                <a:blip r:embed="rId2"/>
                <a:stretch>
                  <a:fillRect l="-1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6326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单粒子翻转</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1792980"/>
                <a:ext cx="4251568" cy="4455420"/>
              </a:xfrm>
            </p:spPr>
            <p:txBody>
              <a:bodyPr>
                <a:noAutofit/>
              </a:bodyPr>
              <a:lstStyle/>
              <a:p>
                <a:r>
                  <a:rPr lang="zh-CN" altLang="en-US" sz="2600" dirty="0">
                    <a:latin typeface="等线" panose="02010600030101010101" pitchFamily="2" charset="-122"/>
                    <a:ea typeface="等线" panose="02010600030101010101" pitchFamily="2" charset="-122"/>
                  </a:rPr>
                  <a:t>这里选择的接受概率为</a:t>
                </a:r>
                <a:endParaRPr lang="en-US" altLang="zh-CN" sz="2600" dirty="0">
                  <a:latin typeface="等线" panose="02010600030101010101" pitchFamily="2" charset="-122"/>
                  <a:ea typeface="等线" panose="02010600030101010101" pitchFamily="2" charset="-122"/>
                </a:endParaRPr>
              </a:p>
              <a:p>
                <a14:m>
                  <m:oMath xmlns:m="http://schemas.openxmlformats.org/officeDocument/2006/math">
                    <m:r>
                      <a:rPr lang="en-US" altLang="zh-CN" sz="2600" i="1">
                        <a:latin typeface="Cambria Math" panose="02040503050406030204" pitchFamily="18" charset="0"/>
                        <a:ea typeface="等线" panose="02010600030101010101" pitchFamily="2" charset="-122"/>
                      </a:rPr>
                      <m:t>𝐴</m:t>
                    </m:r>
                    <m:d>
                      <m:dPr>
                        <m:ctrlPr>
                          <a:rPr lang="en-US" altLang="zh-CN" sz="2600" i="1">
                            <a:latin typeface="Cambria Math" panose="02040503050406030204" pitchFamily="18" charset="0"/>
                            <a:ea typeface="等线" panose="02010600030101010101" pitchFamily="2" charset="-122"/>
                          </a:rPr>
                        </m:ctrlPr>
                      </m:dPr>
                      <m:e>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e>
                    </m:d>
                    <m:r>
                      <a:rPr lang="en-US" altLang="zh-CN" sz="2600" i="1">
                        <a:latin typeface="Cambria Math" panose="02040503050406030204" pitchFamily="18" charset="0"/>
                        <a:ea typeface="等线" panose="02010600030101010101" pitchFamily="2" charset="-122"/>
                      </a:rPr>
                      <m:t>=</m:t>
                    </m:r>
                    <m:d>
                      <m:dPr>
                        <m:begChr m:val="{"/>
                        <m:endChr m:val=""/>
                        <m:ctrlPr>
                          <a:rPr lang="en-US" altLang="zh-CN" sz="2600" i="1">
                            <a:latin typeface="Cambria Math" panose="02040503050406030204" pitchFamily="18" charset="0"/>
                            <a:ea typeface="等线" panose="02010600030101010101" pitchFamily="2" charset="-122"/>
                          </a:rPr>
                        </m:ctrlPr>
                      </m:dPr>
                      <m:e>
                        <m:eqArr>
                          <m:eqArrPr>
                            <m:ctrlPr>
                              <a:rPr lang="en-US" altLang="zh-CN" sz="2600" i="1">
                                <a:latin typeface="Cambria Math" panose="02040503050406030204" pitchFamily="18" charset="0"/>
                                <a:ea typeface="等线" panose="02010600030101010101" pitchFamily="2" charset="-122"/>
                              </a:rPr>
                            </m:ctrlPr>
                          </m:eqArrPr>
                          <m:e>
                            <m:r>
                              <a:rPr lang="en-US" altLang="zh-CN" sz="2600" i="1">
                                <a:latin typeface="Cambria Math" panose="02040503050406030204" pitchFamily="18" charset="0"/>
                                <a:ea typeface="等线" panose="02010600030101010101" pitchFamily="2" charset="-122"/>
                              </a:rPr>
                              <m:t>1,  </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r>
                              <a:rPr lang="en-US" altLang="zh-CN" sz="2600" i="1">
                                <a:latin typeface="Cambria Math" panose="02040503050406030204" pitchFamily="18" charset="0"/>
                                <a:ea typeface="等线" panose="02010600030101010101" pitchFamily="2" charset="-122"/>
                              </a:rPr>
                              <m:t>&lt;0</m:t>
                            </m:r>
                          </m:e>
                          <m:e>
                            <m:r>
                              <a:rPr lang="en-US" altLang="zh-CN" sz="2600" i="1">
                                <a:latin typeface="Cambria Math" panose="02040503050406030204" pitchFamily="18" charset="0"/>
                                <a:ea typeface="等线" panose="02010600030101010101" pitchFamily="2" charset="-122"/>
                              </a:rPr>
                              <m:t>&amp;</m:t>
                            </m:r>
                            <m:sSup>
                              <m:sSupPr>
                                <m:ctrlPr>
                                  <a:rPr lang="en-US" altLang="zh-CN" sz="2600" i="1">
                                    <a:latin typeface="Cambria Math" panose="02040503050406030204" pitchFamily="18" charset="0"/>
                                    <a:ea typeface="等线" panose="02010600030101010101" pitchFamily="2" charset="-122"/>
                                  </a:rPr>
                                </m:ctrlPr>
                              </m:sSupPr>
                              <m:e>
                                <m:r>
                                  <a:rPr lang="en-US" altLang="zh-CN" sz="2600" i="1">
                                    <a:latin typeface="Cambria Math" panose="02040503050406030204" pitchFamily="18" charset="0"/>
                                    <a:ea typeface="等线" panose="02010600030101010101" pitchFamily="2" charset="-122"/>
                                  </a:rPr>
                                  <m:t>𝑒</m:t>
                                </m:r>
                              </m:e>
                              <m:sup>
                                <m:r>
                                  <a:rPr lang="en-US" altLang="zh-CN" sz="2600" i="1">
                                    <a:latin typeface="Cambria Math" panose="02040503050406030204" pitchFamily="18" charset="0"/>
                                    <a:ea typeface="等线" panose="02010600030101010101" pitchFamily="2" charset="-122"/>
                                  </a:rPr>
                                  <m:t>−</m:t>
                                </m:r>
                                <m:r>
                                  <a:rPr lang="en-US" altLang="zh-CN" sz="2600" i="1">
                                    <a:latin typeface="Cambria Math" panose="02040503050406030204" pitchFamily="18" charset="0"/>
                                    <a:ea typeface="等线" panose="02010600030101010101" pitchFamily="2" charset="-122"/>
                                  </a:rPr>
                                  <m:t>𝛽</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sup>
                            </m:sSup>
                            <m:r>
                              <a:rPr lang="en-US" altLang="zh-CN" sz="2600" i="1">
                                <a:latin typeface="Cambria Math" panose="02040503050406030204" pitchFamily="18" charset="0"/>
                                <a:ea typeface="等线" panose="02010600030101010101" pitchFamily="2" charset="-122"/>
                              </a:rPr>
                              <m:t>,  </m:t>
                            </m:r>
                            <m:r>
                              <m:rPr>
                                <m:sty m:val="p"/>
                              </m:rPr>
                              <a:rPr lang="en-US" altLang="zh-CN" sz="2600">
                                <a:latin typeface="Cambria Math" panose="02040503050406030204" pitchFamily="18" charset="0"/>
                                <a:ea typeface="等线" panose="02010600030101010101" pitchFamily="2" charset="-122"/>
                              </a:rPr>
                              <m:t>Δ</m:t>
                            </m:r>
                            <m:r>
                              <a:rPr lang="en-US" altLang="zh-CN" sz="2600" i="1">
                                <a:latin typeface="Cambria Math" panose="02040503050406030204" pitchFamily="18" charset="0"/>
                                <a:ea typeface="等线" panose="02010600030101010101" pitchFamily="2" charset="-122"/>
                              </a:rPr>
                              <m:t>𝐸</m:t>
                            </m:r>
                            <m:r>
                              <a:rPr lang="en-US" altLang="zh-CN" sz="2600" i="1">
                                <a:latin typeface="Cambria Math" panose="02040503050406030204" pitchFamily="18" charset="0"/>
                                <a:ea typeface="等线" panose="02010600030101010101" pitchFamily="2" charset="-122"/>
                              </a:rPr>
                              <m:t>≥0</m:t>
                            </m:r>
                          </m:e>
                        </m:eqArr>
                      </m:e>
                    </m:d>
                  </m:oMath>
                </a14:m>
                <a:endParaRPr lang="en-US" altLang="zh-CN" sz="2600" dirty="0">
                  <a:latin typeface="等线" panose="02010600030101010101" pitchFamily="2" charset="-122"/>
                  <a:ea typeface="等线" panose="02010600030101010101" pitchFamily="2" charset="-122"/>
                </a:endParaRPr>
              </a:p>
              <a:p>
                <a:r>
                  <a:rPr lang="zh-CN" altLang="en-US" sz="2600" dirty="0">
                    <a:latin typeface="等线" panose="02010600030101010101" pitchFamily="2" charset="-122"/>
                    <a:ea typeface="等线" panose="02010600030101010101" pitchFamily="2" charset="-122"/>
                  </a:rPr>
                  <a:t>这被称为</a:t>
                </a:r>
                <a:r>
                  <a:rPr lang="en-US" altLang="zh-CN" sz="2600" dirty="0">
                    <a:latin typeface="等线" panose="02010600030101010101" pitchFamily="2" charset="-122"/>
                    <a:ea typeface="等线" panose="02010600030101010101" pitchFamily="2" charset="-122"/>
                  </a:rPr>
                  <a:t>Metropolis</a:t>
                </a:r>
                <a:r>
                  <a:rPr lang="zh-CN" altLang="en-US" sz="2600" dirty="0">
                    <a:latin typeface="等线" panose="02010600030101010101" pitchFamily="2" charset="-122"/>
                    <a:ea typeface="等线" panose="02010600030101010101" pitchFamily="2" charset="-122"/>
                  </a:rPr>
                  <a:t>接受准则，这种算法就被称为</a:t>
                </a:r>
                <a:r>
                  <a:rPr lang="en-US" altLang="zh-CN" sz="2600" dirty="0">
                    <a:latin typeface="等线" panose="02010600030101010101" pitchFamily="2" charset="-122"/>
                    <a:ea typeface="等线" panose="02010600030101010101" pitchFamily="2" charset="-122"/>
                  </a:rPr>
                  <a:t>Metropolis Monte Carlo</a:t>
                </a:r>
                <a:r>
                  <a:rPr lang="zh-CN" altLang="en-US" sz="2600" dirty="0">
                    <a:latin typeface="等线" panose="02010600030101010101" pitchFamily="2" charset="-122"/>
                    <a:ea typeface="等线" panose="02010600030101010101" pitchFamily="2" charset="-122"/>
                  </a:rPr>
                  <a:t>方法。这样使得磁矩翻转率在保证细致平衡的情况下最大，加速了系统达到稳态的过程。</a:t>
                </a:r>
                <a:endParaRPr lang="en-US" altLang="zh-CN" sz="26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1792980"/>
                <a:ext cx="4251568" cy="4455420"/>
              </a:xfrm>
              <a:blipFill>
                <a:blip r:embed="rId2"/>
                <a:stretch>
                  <a:fillRect l="-2296" t="-547" r="-574" b="-287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F741E42-AEC9-4864-8264-3A771780AEAE}"/>
              </a:ext>
            </a:extLst>
          </p:cNvPr>
          <p:cNvPicPr>
            <a:picLocks noChangeAspect="1"/>
          </p:cNvPicPr>
          <p:nvPr/>
        </p:nvPicPr>
        <p:blipFill>
          <a:blip r:embed="rId3"/>
          <a:stretch>
            <a:fillRect/>
          </a:stretch>
        </p:blipFill>
        <p:spPr>
          <a:xfrm>
            <a:off x="4937369" y="1869180"/>
            <a:ext cx="6568830" cy="4379220"/>
          </a:xfrm>
          <a:prstGeom prst="rect">
            <a:avLst/>
          </a:prstGeom>
        </p:spPr>
      </p:pic>
    </p:spTree>
    <p:extLst>
      <p:ext uri="{BB962C8B-B14F-4D97-AF65-F5344CB8AC3E}">
        <p14:creationId xmlns:p14="http://schemas.microsoft.com/office/powerpoint/2010/main" val="386607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D8332D1-F22B-468A-B546-A510BAADD2D3}"/>
              </a:ext>
            </a:extLst>
          </p:cNvPr>
          <p:cNvSpPr>
            <a:spLocks noGrp="1"/>
          </p:cNvSpPr>
          <p:nvPr>
            <p:ph sz="half" idx="1"/>
          </p:nvPr>
        </p:nvSpPr>
        <p:spPr/>
        <p:txBody>
          <a:bodyPr>
            <a:normAutofit fontScale="92500" lnSpcReduction="20000"/>
          </a:bodyPr>
          <a:lstStyle/>
          <a:p>
            <a:r>
              <a:rPr lang="zh-CN" altLang="en-US" sz="2400" dirty="0"/>
              <a:t>很多热力学系统无法解析求出物态方程，因此有必要发展数值方法求解。蒙特卡洛方法是经典的数值方法。</a:t>
            </a:r>
          </a:p>
        </p:txBody>
      </p:sp>
      <p:sp>
        <p:nvSpPr>
          <p:cNvPr id="4" name="文本占位符 3">
            <a:extLst>
              <a:ext uri="{FF2B5EF4-FFF2-40B4-BE49-F238E27FC236}">
                <a16:creationId xmlns:a16="http://schemas.microsoft.com/office/drawing/2014/main" id="{3AF4B3DD-9C8E-475D-9711-88469B3FD71B}"/>
              </a:ext>
            </a:extLst>
          </p:cNvPr>
          <p:cNvSpPr>
            <a:spLocks noGrp="1"/>
          </p:cNvSpPr>
          <p:nvPr>
            <p:ph sz="half" idx="2"/>
          </p:nvPr>
        </p:nvSpPr>
        <p:spPr>
          <a:xfrm>
            <a:off x="5821894" y="2142067"/>
            <a:ext cx="5841785" cy="3649133"/>
          </a:xfrm>
        </p:spPr>
        <p:txBody>
          <a:bodyPr>
            <a:normAutofit fontScale="92500" lnSpcReduction="20000"/>
          </a:bodyPr>
          <a:lstStyle/>
          <a:p>
            <a:r>
              <a:rPr lang="en-US" altLang="zh-CN" sz="2400" dirty="0" err="1"/>
              <a:t>Ising</a:t>
            </a:r>
            <a:r>
              <a:rPr lang="zh-CN" altLang="en-US" sz="2400" dirty="0"/>
              <a:t>模型简单，经典，有解析解与数值结果对比，是数值算法的试金石。</a:t>
            </a:r>
            <a:endParaRPr lang="en-US" altLang="zh-CN" sz="2400" dirty="0"/>
          </a:p>
          <a:p>
            <a:r>
              <a:rPr lang="zh-CN" altLang="en-US" sz="2400" dirty="0"/>
              <a:t>和我们一样，</a:t>
            </a:r>
            <a:r>
              <a:rPr lang="en-US" altLang="zh-CN" sz="2400" dirty="0" err="1"/>
              <a:t>Ising</a:t>
            </a:r>
            <a:r>
              <a:rPr lang="zh-CN" altLang="en-US" sz="2400" dirty="0"/>
              <a:t>也曾深受毕业论文的困扰。他在导师的提示下提出了一个模型：这个模型简单、无趣、不对应任何真实物理情形。</a:t>
            </a:r>
            <a:br>
              <a:rPr lang="zh-CN" altLang="en-US" sz="2400" dirty="0"/>
            </a:br>
            <a:r>
              <a:rPr lang="zh-CN" altLang="en-US" sz="2400" dirty="0"/>
              <a:t>论文匆匆上交之后，</a:t>
            </a:r>
            <a:r>
              <a:rPr lang="en-US" altLang="zh-CN" sz="2400" dirty="0" err="1"/>
              <a:t>Ising</a:t>
            </a:r>
            <a:r>
              <a:rPr lang="zh-CN" altLang="en-US" sz="2400" dirty="0"/>
              <a:t>弃文从商，之后又隐归田园，与物理从此诀别。</a:t>
            </a:r>
            <a:br>
              <a:rPr lang="zh-CN" altLang="en-US" sz="2400" dirty="0"/>
            </a:br>
            <a:r>
              <a:rPr lang="zh-CN" altLang="en-US" sz="2400" dirty="0"/>
              <a:t>直到几十年后的一天，</a:t>
            </a:r>
            <a:r>
              <a:rPr lang="en-US" altLang="zh-CN" sz="2400" dirty="0" err="1"/>
              <a:t>Ising</a:t>
            </a:r>
            <a:r>
              <a:rPr lang="zh-CN" altLang="en-US" sz="2400" dirty="0"/>
              <a:t>无意在一本统计力学的教材上看见一个被物理学家奉为经典的模型</a:t>
            </a:r>
            <a:r>
              <a:rPr lang="en-US" altLang="zh-CN" sz="2400" dirty="0"/>
              <a:t>——</a:t>
            </a:r>
            <a:r>
              <a:rPr lang="zh-CN" altLang="en-US" sz="2400" dirty="0"/>
              <a:t>简单、无趣、不对应任何真实物理情形</a:t>
            </a:r>
            <a:r>
              <a:rPr lang="en-US" altLang="zh-CN" sz="2400" dirty="0"/>
              <a:t>——</a:t>
            </a:r>
            <a:r>
              <a:rPr lang="zh-CN" altLang="en-US" sz="2400" dirty="0"/>
              <a:t>它被命名为</a:t>
            </a:r>
            <a:r>
              <a:rPr lang="en-US" altLang="zh-CN" sz="2400" dirty="0" err="1"/>
              <a:t>Ising</a:t>
            </a:r>
            <a:r>
              <a:rPr lang="zh-CN" altLang="en-US" sz="2400" dirty="0"/>
              <a:t>模型。</a:t>
            </a:r>
          </a:p>
          <a:p>
            <a:endParaRPr lang="zh-CN" altLang="en-US" sz="2400" dirty="0"/>
          </a:p>
        </p:txBody>
      </p:sp>
      <p:sp>
        <p:nvSpPr>
          <p:cNvPr id="8" name="矩形 7">
            <a:extLst>
              <a:ext uri="{FF2B5EF4-FFF2-40B4-BE49-F238E27FC236}">
                <a16:creationId xmlns:a16="http://schemas.microsoft.com/office/drawing/2014/main" id="{ED5C8E17-43AB-4AAF-ABCE-FE96A7A82025}"/>
              </a:ext>
            </a:extLst>
          </p:cNvPr>
          <p:cNvSpPr/>
          <p:nvPr/>
        </p:nvSpPr>
        <p:spPr>
          <a:xfrm>
            <a:off x="1475309" y="1618847"/>
            <a:ext cx="3416320" cy="523220"/>
          </a:xfrm>
          <a:prstGeom prst="rect">
            <a:avLst/>
          </a:prstGeom>
        </p:spPr>
        <p:txBody>
          <a:bodyPr wrap="none">
            <a:spAutoFit/>
          </a:bodyPr>
          <a:lstStyle/>
          <a:p>
            <a:r>
              <a:rPr lang="zh-CN" altLang="en-US" sz="2800" dirty="0"/>
              <a:t>为什么用蒙特卡洛？</a:t>
            </a:r>
          </a:p>
        </p:txBody>
      </p:sp>
      <p:sp>
        <p:nvSpPr>
          <p:cNvPr id="9" name="文本框 8">
            <a:extLst>
              <a:ext uri="{FF2B5EF4-FFF2-40B4-BE49-F238E27FC236}">
                <a16:creationId xmlns:a16="http://schemas.microsoft.com/office/drawing/2014/main" id="{C5821A8D-61CE-40BE-ADEF-51AF28CCF5AD}"/>
              </a:ext>
            </a:extLst>
          </p:cNvPr>
          <p:cNvSpPr txBox="1"/>
          <p:nvPr/>
        </p:nvSpPr>
        <p:spPr>
          <a:xfrm>
            <a:off x="6747934" y="1623742"/>
            <a:ext cx="3143253" cy="523220"/>
          </a:xfrm>
          <a:prstGeom prst="rect">
            <a:avLst/>
          </a:prstGeom>
          <a:noFill/>
        </p:spPr>
        <p:txBody>
          <a:bodyPr wrap="square" rtlCol="0">
            <a:spAutoFit/>
          </a:bodyPr>
          <a:lstStyle/>
          <a:p>
            <a:pPr algn="ctr"/>
            <a:r>
              <a:rPr lang="zh-CN" altLang="en-US" sz="2800" dirty="0"/>
              <a:t>为什么用</a:t>
            </a:r>
            <a:r>
              <a:rPr lang="en-US" altLang="zh-CN" sz="2800" dirty="0" err="1"/>
              <a:t>Ising</a:t>
            </a:r>
            <a:r>
              <a:rPr lang="zh-CN" altLang="en-US" sz="2800" dirty="0"/>
              <a:t>模型</a:t>
            </a:r>
          </a:p>
        </p:txBody>
      </p:sp>
    </p:spTree>
    <p:extLst>
      <p:ext uri="{BB962C8B-B14F-4D97-AF65-F5344CB8AC3E}">
        <p14:creationId xmlns:p14="http://schemas.microsoft.com/office/powerpoint/2010/main" val="3833158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685801" y="1775396"/>
                <a:ext cx="10392507" cy="4669366"/>
              </a:xfrm>
            </p:spPr>
            <p:txBody>
              <a:bodyPr>
                <a:noAutofit/>
              </a:bodyPr>
              <a:lstStyle/>
              <a:p>
                <a:r>
                  <a:rPr lang="zh-CN" altLang="en-US" sz="2800" dirty="0">
                    <a:latin typeface="等线" panose="02010600030101010101" pitchFamily="2" charset="-122"/>
                    <a:ea typeface="等线" panose="02010600030101010101" pitchFamily="2" charset="-122"/>
                  </a:rPr>
                  <a:t>假设某次抽取的粒子为</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，将其翻转后变为</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𝜎</m:t>
                        </m:r>
                      </m:e>
                      <m:sub>
                        <m:r>
                          <a:rPr lang="en-US" altLang="zh-CN" sz="2800" b="0" i="1" smtClean="0">
                            <a:latin typeface="Cambria Math" panose="02040503050406030204" pitchFamily="18" charset="0"/>
                            <a:ea typeface="等线" panose="02010600030101010101" pitchFamily="2" charset="-122"/>
                          </a:rPr>
                          <m:t>𝑖</m:t>
                        </m:r>
                      </m:sub>
                    </m:sSub>
                  </m:oMath>
                </a14:m>
                <a:r>
                  <a:rPr lang="zh-CN" altLang="en-US" sz="2800" dirty="0">
                    <a:latin typeface="等线" panose="02010600030101010101" pitchFamily="2" charset="-122"/>
                    <a:ea typeface="等线" panose="02010600030101010101" pitchFamily="2" charset="-122"/>
                  </a:rPr>
                  <a:t>，</a:t>
                </a:r>
                <a:endParaRPr lang="en-US" altLang="zh-CN" sz="2800" dirty="0">
                  <a:latin typeface="等线" panose="02010600030101010101" pitchFamily="2" charset="-122"/>
                  <a:ea typeface="等线" panose="02010600030101010101" pitchFamily="2" charset="-122"/>
                </a:endParaRPr>
              </a:p>
              <a:p>
                <a:pPr marL="0" indent="0">
                  <a:buNone/>
                </a:pPr>
                <a:r>
                  <a:rPr lang="en-US" altLang="zh-CN" sz="2800" dirty="0">
                    <a:latin typeface="等线" panose="02010600030101010101" pitchFamily="2" charset="-122"/>
                    <a:ea typeface="等线" panose="02010600030101010101" pitchFamily="2" charset="-122"/>
                  </a:rPr>
                  <a:t>   </a:t>
                </a:r>
                <a:r>
                  <a:rPr lang="zh-CN" altLang="en-US" sz="2800" dirty="0">
                    <a:latin typeface="等线" panose="02010600030101010101" pitchFamily="2" charset="-122"/>
                    <a:ea typeface="等线" panose="02010600030101010101" pitchFamily="2" charset="-122"/>
                  </a:rPr>
                  <a:t>所需要的能量为：</a:t>
                </a:r>
                <a:br>
                  <a:rPr lang="en-US" altLang="zh-CN" sz="2800" dirty="0"/>
                </a:b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ea typeface="等线" panose="02010600030101010101" pitchFamily="2" charset="-122"/>
                        </a:rPr>
                        <m:t>ΔE</m:t>
                      </m:r>
                      <m:r>
                        <a:rPr lang="en-US" altLang="zh-CN" sz="2800" b="0" i="1" smtClean="0">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rPr>
                        <m:t>−</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i="1">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oMath>
                    <m:oMath xmlns:m="http://schemas.openxmlformats.org/officeDocument/2006/math">
                      <m:r>
                        <a:rPr lang="en-US" altLang="zh-CN" sz="2800" b="0" i="0" smtClean="0">
                          <a:latin typeface="Cambria Math" panose="02040503050406030204" pitchFamily="18" charset="0"/>
                        </a:rPr>
                        <m:t>       </m:t>
                      </m:r>
                      <m:r>
                        <a:rPr lang="en-US" altLang="zh-CN" sz="2800" b="0" i="1" smtClean="0">
                          <a:latin typeface="Cambria Math" panose="02040503050406030204" pitchFamily="18" charset="0"/>
                        </a:rPr>
                        <m:t>=2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 </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r>
                        <a:rPr lang="en-US" altLang="zh-CN" sz="2800" i="1" smtClean="0">
                          <a:latin typeface="Cambria Math" panose="02040503050406030204" pitchFamily="18" charset="0"/>
                        </a:rPr>
                        <m:t>)</m:t>
                      </m:r>
                    </m:oMath>
                  </m:oMathPara>
                </a14:m>
                <a:br>
                  <a:rPr lang="en-US" altLang="zh-CN" sz="2800" dirty="0">
                    <a:latin typeface="等线" panose="02010600030101010101" pitchFamily="2" charset="-122"/>
                    <a:ea typeface="等线" panose="02010600030101010101" pitchFamily="2" charset="-122"/>
                  </a:rPr>
                </a:b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685801" y="1775396"/>
                <a:ext cx="10392507" cy="4669366"/>
              </a:xfrm>
              <a:blipFill>
                <a:blip r:embed="rId2"/>
                <a:stretch>
                  <a:fillRect l="-10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088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1034440" y="1749019"/>
                <a:ext cx="9434145" cy="4080281"/>
              </a:xfrm>
            </p:spPr>
            <p:txBody>
              <a:bodyPr>
                <a:noAutofit/>
              </a:bodyPr>
              <a:lstStyle/>
              <a:p>
                <a:pPr marL="0" indent="0">
                  <a:buNone/>
                </a:pPr>
                <a14:m>
                  <m:oMathPara xmlns:m="http://schemas.openxmlformats.org/officeDocument/2006/math">
                    <m:oMathParaPr>
                      <m:jc m:val="left"/>
                    </m:oMathParaPr>
                    <m:oMath xmlns:m="http://schemas.openxmlformats.org/officeDocument/2006/math">
                      <m:r>
                        <m:rPr>
                          <m:sty m:val="p"/>
                        </m:rPr>
                        <a:rPr lang="en-US" altLang="zh-CN" sz="280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rPr>
                        <m:t>=2</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 </m:t>
                      </m:r>
                      <m:r>
                        <a:rPr lang="en-US" altLang="zh-CN" sz="2800" i="1">
                          <a:latin typeface="Cambria Math" panose="02040503050406030204" pitchFamily="18" charset="0"/>
                        </a:rPr>
                        <m:t>𝐽</m:t>
                      </m:r>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rPr>
                        <m:t>𝜇</m:t>
                      </m:r>
                      <m:r>
                        <a:rPr lang="en-US" altLang="zh-CN" sz="2800" i="1">
                          <a:latin typeface="Cambria Math" panose="02040503050406030204" pitchFamily="18" charset="0"/>
                        </a:rPr>
                        <m:t>𝐵</m:t>
                      </m:r>
                      <m:r>
                        <a:rPr lang="en-US" altLang="zh-CN" sz="2800" i="1" smtClean="0">
                          <a:latin typeface="Cambria Math" panose="02040503050406030204" pitchFamily="18" charset="0"/>
                        </a:rPr>
                        <m:t>)</m:t>
                      </m:r>
                    </m:oMath>
                  </m:oMathPara>
                </a14:m>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每一步我们随机抽取一个粒子，按上式计算翻转所需能量。</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若该能量小于零，则进行翻转操作。</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若该能量大于零，则生成一个</a:t>
                </a:r>
                <a:r>
                  <a:rPr lang="en-US" altLang="zh-CN" sz="2800" dirty="0">
                    <a:latin typeface="等线" panose="02010600030101010101" pitchFamily="2" charset="-122"/>
                    <a:ea typeface="等线" panose="02010600030101010101" pitchFamily="2" charset="-122"/>
                  </a:rPr>
                  <a:t>(0,1)</a:t>
                </a:r>
                <a:r>
                  <a:rPr lang="zh-CN" altLang="en-US" sz="2800" dirty="0">
                    <a:latin typeface="等线" panose="02010600030101010101" pitchFamily="2" charset="-122"/>
                    <a:ea typeface="等线" panose="02010600030101010101" pitchFamily="2" charset="-122"/>
                  </a:rPr>
                  <a:t>之间的随机数</a:t>
                </a:r>
                <a:r>
                  <a:rPr lang="en-US" altLang="zh-CN" sz="2800" dirty="0">
                    <a:latin typeface="等线" panose="02010600030101010101" pitchFamily="2" charset="-122"/>
                    <a:ea typeface="等线" panose="02010600030101010101" pitchFamily="2" charset="-122"/>
                  </a:rPr>
                  <a:t>r</a:t>
                </a:r>
                <a:r>
                  <a:rPr lang="zh-CN" altLang="en-US" sz="2800" dirty="0">
                    <a:latin typeface="等线" panose="02010600030101010101" pitchFamily="2" charset="-122"/>
                    <a:ea typeface="等线" panose="02010600030101010101" pitchFamily="2" charset="-122"/>
                  </a:rPr>
                  <a:t>，若</a:t>
                </a:r>
                <a:r>
                  <a:rPr lang="en-US" altLang="zh-CN" sz="2800" dirty="0">
                    <a:latin typeface="等线" panose="02010600030101010101" pitchFamily="2" charset="-122"/>
                    <a:ea typeface="等线" panose="02010600030101010101" pitchFamily="2" charset="-122"/>
                  </a:rPr>
                  <a:t>r&lt;</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𝐴</m:t>
                    </m:r>
                    <m:r>
                      <a:rPr lang="en-US" altLang="zh-CN" sz="2800" b="0" i="1" smtClean="0">
                        <a:latin typeface="Cambria Math" panose="02040503050406030204" pitchFamily="18" charset="0"/>
                        <a:ea typeface="等线" panose="02010600030101010101" pitchFamily="2" charset="-122"/>
                      </a:rPr>
                      <m:t>(</m:t>
                    </m:r>
                    <m:r>
                      <m:rPr>
                        <m:sty m:val="p"/>
                      </m:rPr>
                      <a:rPr lang="en-US" altLang="zh-CN" sz="2800" b="0" i="0" smtClean="0">
                        <a:latin typeface="Cambria Math" panose="02040503050406030204" pitchFamily="18" charset="0"/>
                        <a:ea typeface="等线" panose="02010600030101010101" pitchFamily="2" charset="-122"/>
                      </a:rPr>
                      <m:t>Δ</m:t>
                    </m:r>
                    <m:r>
                      <a:rPr lang="en-US" altLang="zh-CN" sz="2800" b="0" i="1" smtClean="0">
                        <a:latin typeface="Cambria Math" panose="02040503050406030204" pitchFamily="18" charset="0"/>
                        <a:ea typeface="等线" panose="02010600030101010101" pitchFamily="2" charset="-122"/>
                      </a:rPr>
                      <m:t>𝐸</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，则翻转粒子，否则不翻转，进行下一个过程</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1034440" y="1749019"/>
                <a:ext cx="9434145" cy="4080281"/>
              </a:xfrm>
              <a:blipFill>
                <a:blip r:embed="rId2"/>
                <a:stretch>
                  <a:fillRect l="-1164" r="-4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9963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864517" y="1675209"/>
                <a:ext cx="5339923" cy="4080281"/>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在这个问题里，我们假设有周期性边界条件，即对于边长为</a:t>
                </a:r>
                <a:r>
                  <a:rPr lang="en-US" altLang="zh-CN" sz="2800" dirty="0">
                    <a:latin typeface="等线" panose="02010600030101010101" pitchFamily="2" charset="-122"/>
                    <a:ea typeface="等线" panose="02010600030101010101" pitchFamily="2" charset="-122"/>
                  </a:rPr>
                  <a:t>n</a:t>
                </a:r>
                <a:r>
                  <a:rPr lang="zh-CN" altLang="en-US" sz="2800" dirty="0">
                    <a:latin typeface="等线" panose="02010600030101010101" pitchFamily="2" charset="-122"/>
                    <a:ea typeface="等线" panose="02010600030101010101" pitchFamily="2" charset="-122"/>
                  </a:rPr>
                  <a:t>的正方形二维晶格</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𝜎</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 [</m:t>
                    </m:r>
                    <m:r>
                      <a:rPr lang="en-US" altLang="zh-CN" sz="2800" b="0" i="1" smtClean="0">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，有</a:t>
                </a:r>
              </a:p>
              <a:p>
                <a:pPr>
                  <a:lnSpc>
                    <a:spcPct val="150000"/>
                  </a:lnSpc>
                </a:pPr>
                <a14:m>
                  <m:oMath xmlns:m="http://schemas.openxmlformats.org/officeDocument/2006/math">
                    <m:r>
                      <a:rPr lang="en-US" altLang="zh-CN" sz="2800" i="1" smtClean="0">
                        <a:latin typeface="Cambria Math" panose="02040503050406030204" pitchFamily="18" charset="0"/>
                        <a:ea typeface="等线" panose="02010600030101010101" pitchFamily="2" charset="-122"/>
                      </a:rPr>
                      <m:t>𝜎</m:t>
                    </m:r>
                    <m:r>
                      <a:rPr lang="en-US" altLang="zh-CN" sz="2800" i="1" smtClean="0">
                        <a:latin typeface="Cambria Math" panose="02040503050406030204" pitchFamily="18" charset="0"/>
                        <a:ea typeface="等线" panose="02010600030101010101" pitchFamily="2" charset="-122"/>
                      </a:rPr>
                      <m:t>[</m:t>
                    </m:r>
                    <m:r>
                      <a:rPr lang="en-US" altLang="zh-CN" sz="2800" i="1" smtClean="0">
                        <a:latin typeface="Cambria Math" panose="02040503050406030204" pitchFamily="18" charset="0"/>
                        <a:ea typeface="等线" panose="02010600030101010101" pitchFamily="2" charset="-122"/>
                      </a:rPr>
                      <m:t>𝑖</m:t>
                    </m:r>
                    <m:r>
                      <a:rPr lang="en-US" altLang="zh-CN" sz="280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1</m:t>
                        </m:r>
                      </m:sub>
                    </m:sSub>
                    <m:r>
                      <a:rPr lang="en-US" altLang="zh-CN" sz="2800" b="0" i="1" smtClean="0">
                        <a:latin typeface="Cambria Math" panose="02040503050406030204" pitchFamily="18" charset="0"/>
                        <a:ea typeface="等线" panose="02010600030101010101" pitchFamily="2" charset="-122"/>
                      </a:rPr>
                      <m:t>𝑛</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2</m:t>
                        </m:r>
                      </m:sub>
                    </m:sSub>
                    <m:r>
                      <a:rPr lang="en-US" altLang="zh-CN" sz="2800" b="0" i="1" smtClean="0">
                        <a:latin typeface="Cambria Math" panose="02040503050406030204" pitchFamily="18" charset="0"/>
                        <a:ea typeface="等线" panose="02010600030101010101" pitchFamily="2" charset="-122"/>
                      </a:rPr>
                      <m:t>𝑛</m:t>
                    </m:r>
                    <m:r>
                      <a:rPr lang="en-US" altLang="zh-CN" sz="2800" i="1">
                        <a:latin typeface="Cambria Math" panose="02040503050406030204" pitchFamily="18" charset="0"/>
                        <a:ea typeface="等线" panose="02010600030101010101" pitchFamily="2" charset="-122"/>
                      </a:rPr>
                      <m:t>]</m:t>
                    </m:r>
                  </m:oMath>
                </a14:m>
                <a:r>
                  <a:rPr lang="en-US" altLang="zh-CN" sz="2800" dirty="0">
                    <a:latin typeface="等线" panose="02010600030101010101" pitchFamily="2" charset="-122"/>
                    <a:ea typeface="等线" panose="02010600030101010101" pitchFamily="2" charset="-122"/>
                  </a:rPr>
                  <a:t>=</a:t>
                </a:r>
                <a:r>
                  <a:rPr lang="en-US" altLang="zh-CN" sz="2800" dirty="0">
                    <a:ea typeface="等线" panose="02010600030101010101" pitchFamily="2" charset="-122"/>
                  </a:rPr>
                  <a:t> </a:t>
                </a:r>
                <a14:m>
                  <m:oMath xmlns:m="http://schemas.openxmlformats.org/officeDocument/2006/math">
                    <m:r>
                      <a:rPr lang="en-US" altLang="zh-CN" sz="2800" i="1">
                        <a:latin typeface="Cambria Math" panose="02040503050406030204" pitchFamily="18" charset="0"/>
                        <a:ea typeface="等线" panose="02010600030101010101" pitchFamily="2" charset="-122"/>
                      </a:rPr>
                      <m:t>𝜎</m:t>
                    </m:r>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𝑖</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，其中</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1</m:t>
                        </m:r>
                      </m:sub>
                    </m:sSub>
                    <m:r>
                      <a:rPr lang="zh-CN" altLang="en-US" sz="2800" i="1">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𝑁</m:t>
                        </m:r>
                      </m:e>
                      <m:sub>
                        <m:r>
                          <a:rPr lang="en-US" altLang="zh-CN" sz="2800" b="0" i="1" smtClean="0">
                            <a:latin typeface="Cambria Math" panose="02040503050406030204" pitchFamily="18" charset="0"/>
                            <a:ea typeface="等线" panose="02010600030101010101" pitchFamily="2" charset="-122"/>
                          </a:rPr>
                          <m:t>2</m:t>
                        </m:r>
                      </m:sub>
                    </m:sSub>
                  </m:oMath>
                </a14:m>
                <a:r>
                  <a:rPr lang="zh-CN" altLang="en-US" sz="2800" dirty="0">
                    <a:latin typeface="等线" panose="02010600030101010101" pitchFamily="2" charset="-122"/>
                    <a:ea typeface="等线" panose="02010600030101010101" pitchFamily="2" charset="-122"/>
                  </a:rPr>
                  <a:t>为整数</a:t>
                </a:r>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864517" y="1675209"/>
                <a:ext cx="5339923" cy="4080281"/>
              </a:xfrm>
              <a:blipFill>
                <a:blip r:embed="rId2"/>
                <a:stretch>
                  <a:fillRect l="-2055" r="-137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91D0B52-8F92-4B01-86AD-E753446A40D3}"/>
              </a:ext>
            </a:extLst>
          </p:cNvPr>
          <p:cNvPicPr>
            <a:picLocks noChangeAspect="1"/>
          </p:cNvPicPr>
          <p:nvPr/>
        </p:nvPicPr>
        <p:blipFill>
          <a:blip r:embed="rId3"/>
          <a:stretch>
            <a:fillRect/>
          </a:stretch>
        </p:blipFill>
        <p:spPr>
          <a:xfrm>
            <a:off x="6727122" y="2065866"/>
            <a:ext cx="4264331" cy="3298965"/>
          </a:xfrm>
          <a:prstGeom prst="rect">
            <a:avLst/>
          </a:prstGeom>
        </p:spPr>
      </p:pic>
    </p:spTree>
    <p:extLst>
      <p:ext uri="{BB962C8B-B14F-4D97-AF65-F5344CB8AC3E}">
        <p14:creationId xmlns:p14="http://schemas.microsoft.com/office/powerpoint/2010/main" val="52418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75A83-57F4-4637-98F6-C9C9219545EA}"/>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程序细节</a:t>
            </a:r>
            <a:endParaRPr lang="zh-CN" altLang="en-US" sz="4800" dirty="0"/>
          </a:p>
        </p:txBody>
      </p:sp>
      <p:sp>
        <p:nvSpPr>
          <p:cNvPr id="3" name="内容占位符 2">
            <a:extLst>
              <a:ext uri="{FF2B5EF4-FFF2-40B4-BE49-F238E27FC236}">
                <a16:creationId xmlns:a16="http://schemas.microsoft.com/office/drawing/2014/main" id="{0468EA68-A5CE-4E1F-B84E-DF816AD8F13A}"/>
              </a:ext>
            </a:extLst>
          </p:cNvPr>
          <p:cNvSpPr>
            <a:spLocks noGrp="1"/>
          </p:cNvSpPr>
          <p:nvPr>
            <p:ph idx="1"/>
          </p:nvPr>
        </p:nvSpPr>
        <p:spPr/>
        <p:txBody>
          <a:bodyPr>
            <a:normAutofit fontScale="92500"/>
          </a:bodyPr>
          <a:lstStyle/>
          <a:p>
            <a:pPr>
              <a:lnSpc>
                <a:spcPct val="150000"/>
              </a:lnSpc>
            </a:pPr>
            <a:r>
              <a:rPr lang="zh-CN" altLang="en-US" sz="2800" dirty="0">
                <a:latin typeface="等线" panose="02010600030101010101" pitchFamily="2" charset="-122"/>
                <a:ea typeface="等线" panose="02010600030101010101" pitchFamily="2" charset="-122"/>
              </a:rPr>
              <a:t>周期性边界条件的意义：</a:t>
            </a:r>
            <a:endParaRPr lang="en-US" altLang="zh-CN" sz="2800" dirty="0">
              <a:latin typeface="等线" panose="02010600030101010101" pitchFamily="2" charset="-122"/>
              <a:ea typeface="等线" panose="02010600030101010101" pitchFamily="2" charset="-122"/>
            </a:endParaRPr>
          </a:p>
          <a:p>
            <a:pPr>
              <a:lnSpc>
                <a:spcPct val="150000"/>
              </a:lnSpc>
              <a:buFont typeface="Wingdings" panose="05000000000000000000" pitchFamily="2" charset="2"/>
              <a:buChar char="Ø"/>
            </a:pPr>
            <a:r>
              <a:rPr lang="zh-CN" altLang="en-US" sz="2800" dirty="0">
                <a:latin typeface="等线" panose="02010600030101010101" pitchFamily="2" charset="-122"/>
                <a:ea typeface="等线" panose="02010600030101010101" pitchFamily="2" charset="-122"/>
              </a:rPr>
              <a:t>减小代码编写难度</a:t>
            </a:r>
            <a:endParaRPr lang="en-US" altLang="zh-CN" sz="2800" dirty="0">
              <a:latin typeface="等线" panose="02010600030101010101" pitchFamily="2" charset="-122"/>
              <a:ea typeface="等线" panose="02010600030101010101" pitchFamily="2" charset="-122"/>
            </a:endParaRPr>
          </a:p>
          <a:p>
            <a:pPr>
              <a:lnSpc>
                <a:spcPct val="150000"/>
              </a:lnSpc>
              <a:buFont typeface="Wingdings" panose="05000000000000000000" pitchFamily="2" charset="2"/>
              <a:buChar char="Ø"/>
            </a:pPr>
            <a:r>
              <a:rPr lang="zh-CN" altLang="en-US" sz="2800" dirty="0">
                <a:latin typeface="等线" panose="02010600030101010101" pitchFamily="2" charset="-122"/>
                <a:ea typeface="等线" panose="02010600030101010101" pitchFamily="2" charset="-122"/>
              </a:rPr>
              <a:t>真实的热力学体系粒子数量巨大，晶格中绝大部分粒子是不会处在边界的。而实际模拟无法处理过多的粒子，但边界处的粒子也有可能会影响体系的行为，故采取周期性边界条件消除这一影响</a:t>
            </a:r>
          </a:p>
        </p:txBody>
      </p:sp>
    </p:spTree>
    <p:extLst>
      <p:ext uri="{BB962C8B-B14F-4D97-AF65-F5344CB8AC3E}">
        <p14:creationId xmlns:p14="http://schemas.microsoft.com/office/powerpoint/2010/main" val="1760794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程序细节</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911408" y="2065867"/>
                <a:ext cx="10369183" cy="4080281"/>
              </a:xfrm>
            </p:spPr>
            <p:txBody>
              <a:bodyPr>
                <a:noAutofit/>
              </a:bodyPr>
              <a:lstStyle/>
              <a:p>
                <a:pPr>
                  <a:lnSpc>
                    <a:spcPct val="150000"/>
                  </a:lnSpc>
                </a:pPr>
                <a:r>
                  <a:rPr lang="zh-CN" altLang="en-US" sz="2800" dirty="0">
                    <a:latin typeface="等线" panose="02010600030101010101" pitchFamily="2" charset="-122"/>
                    <a:ea typeface="等线" panose="02010600030101010101" pitchFamily="2" charset="-122"/>
                  </a:rPr>
                  <a:t>那么对于二维伊辛模型，磁矩</a:t>
                </a:r>
                <a:r>
                  <a:rPr lang="en-US" altLang="zh-CN" sz="2800" dirty="0">
                    <a:ea typeface="等线" panose="02010600030101010101" pitchFamily="2" charset="-122"/>
                  </a:rPr>
                  <a:t> </a:t>
                </a:r>
                <a14:m>
                  <m:oMath xmlns:m="http://schemas.openxmlformats.org/officeDocument/2006/math">
                    <m:r>
                      <a:rPr lang="en-US" altLang="zh-CN" sz="2800" i="1">
                        <a:latin typeface="Cambria Math" panose="02040503050406030204" pitchFamily="18" charset="0"/>
                        <a:ea typeface="等线" panose="02010600030101010101" pitchFamily="2" charset="-122"/>
                      </a:rPr>
                      <m:t>𝜎</m:t>
                    </m:r>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𝑖</m:t>
                    </m:r>
                    <m:r>
                      <a:rPr lang="en-US" altLang="zh-CN" sz="2800" i="1">
                        <a:latin typeface="Cambria Math" panose="02040503050406030204" pitchFamily="18" charset="0"/>
                        <a:ea typeface="等线" panose="02010600030101010101" pitchFamily="2" charset="-122"/>
                      </a:rPr>
                      <m:t>] [</m:t>
                    </m:r>
                    <m:r>
                      <a:rPr lang="en-US" altLang="zh-CN" sz="2800" i="1">
                        <a:latin typeface="Cambria Math" panose="02040503050406030204" pitchFamily="18" charset="0"/>
                        <a:ea typeface="等线" panose="02010600030101010101" pitchFamily="2" charset="-122"/>
                      </a:rPr>
                      <m:t>𝑗</m:t>
                    </m:r>
                    <m:r>
                      <a:rPr lang="en-US" altLang="zh-CN" sz="2800" i="1">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周围磁矩的和即为</a:t>
                </a:r>
                <a:endParaRPr lang="en-US" altLang="zh-CN" sz="2800" dirty="0">
                  <a:latin typeface="等线" panose="02010600030101010101" pitchFamily="2" charset="-122"/>
                  <a:ea typeface="等线" panose="02010600030101010101" pitchFamily="2" charset="-122"/>
                </a:endParaRPr>
              </a:p>
              <a:p>
                <a:pPr>
                  <a:lnSpc>
                    <a:spcPct val="150000"/>
                  </a:lnSpc>
                </a:pPr>
                <a14:m>
                  <m:oMath xmlns:m="http://schemas.openxmlformats.org/officeDocument/2006/math">
                    <m:nary>
                      <m:naryPr>
                        <m:chr m:val="∑"/>
                        <m:supHide m:val="on"/>
                        <m:ctrlPr>
                          <a:rPr lang="en-US" altLang="zh-CN" sz="2800" i="1">
                            <a:latin typeface="Cambria Math" panose="02040503050406030204" pitchFamily="18" charset="0"/>
                          </a:rPr>
                        </m:ctrlPr>
                      </m:naryPr>
                      <m:sub>
                        <m:r>
                          <m:rPr>
                            <m:brk m:alnAt="7"/>
                          </m:rPr>
                          <a:rPr lang="en-US" altLang="zh-CN" sz="2800" i="1">
                            <a:latin typeface="Cambria Math" panose="02040503050406030204" pitchFamily="18" charset="0"/>
                          </a:rPr>
                          <m:t>&lt;</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&gt;</m:t>
                        </m:r>
                      </m:sub>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𝜎</m:t>
                            </m:r>
                          </m:e>
                          <m:sub>
                            <m:r>
                              <a:rPr lang="en-US" altLang="zh-CN" sz="2800" i="1">
                                <a:latin typeface="Cambria Math" panose="02040503050406030204" pitchFamily="18" charset="0"/>
                              </a:rPr>
                              <m:t>𝑗</m:t>
                            </m:r>
                          </m:sub>
                        </m:sSub>
                      </m:e>
                    </m:nary>
                    <m:r>
                      <a:rPr lang="en-US" altLang="zh-CN" sz="2800" b="0" i="1" smtClean="0">
                        <a:latin typeface="Cambria Math" panose="02040503050406030204" pitchFamily="18" charset="0"/>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+1</m:t>
                        </m:r>
                      </m:e>
                    </m:d>
                    <m:d>
                      <m:dPr>
                        <m:begChr m:val="["/>
                        <m:endChr m:val="]"/>
                        <m:ctrlPr>
                          <a:rPr lang="en-US" altLang="zh-CN" sz="2800" b="0" i="1" smtClean="0">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e>
                    </m:d>
                    <m:r>
                      <a:rPr lang="en-US" altLang="zh-CN" sz="2800" i="1" smtClean="0">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e>
                    </m:d>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+1</m:t>
                        </m:r>
                      </m:e>
                    </m:d>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r>
                          <a:rPr lang="en-US" altLang="zh-CN" sz="2800" b="0" i="1" smtClean="0">
                            <a:latin typeface="Cambria Math" panose="02040503050406030204" pitchFamily="18" charset="0"/>
                            <a:ea typeface="等线" panose="02010600030101010101" pitchFamily="2" charset="-122"/>
                          </a:rPr>
                          <m:t>−1</m:t>
                        </m:r>
                      </m:e>
                    </m:d>
                    <m:d>
                      <m:dPr>
                        <m:begChr m:val="["/>
                        <m:endChr m:val="]"/>
                        <m:ctrlPr>
                          <a:rPr lang="en-US" altLang="zh-CN" sz="2800" b="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e>
                    </m:d>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𝜎</m:t>
                    </m:r>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𝑖</m:t>
                        </m:r>
                      </m:e>
                    </m:d>
                    <m:d>
                      <m:dPr>
                        <m:begChr m:val="["/>
                        <m:endChr m:val="]"/>
                        <m:ctrlPr>
                          <a:rPr lang="en-US" altLang="zh-CN" sz="2800" i="1">
                            <a:latin typeface="Cambria Math" panose="02040503050406030204" pitchFamily="18" charset="0"/>
                            <a:ea typeface="等线" panose="02010600030101010101" pitchFamily="2" charset="-122"/>
                          </a:rPr>
                        </m:ctrlPr>
                      </m:dPr>
                      <m:e>
                        <m:r>
                          <a:rPr lang="en-US" altLang="zh-CN" sz="2800" i="1">
                            <a:latin typeface="Cambria Math" panose="02040503050406030204" pitchFamily="18" charset="0"/>
                            <a:ea typeface="等线" panose="02010600030101010101" pitchFamily="2" charset="-122"/>
                          </a:rPr>
                          <m:t>𝑗</m:t>
                        </m:r>
                        <m:r>
                          <a:rPr lang="en-US" altLang="zh-CN" sz="2800" b="0" i="1" smtClean="0">
                            <a:latin typeface="Cambria Math" panose="02040503050406030204" pitchFamily="18" charset="0"/>
                            <a:ea typeface="等线" panose="02010600030101010101" pitchFamily="2" charset="-122"/>
                          </a:rPr>
                          <m:t>−1</m:t>
                        </m:r>
                      </m:e>
                    </m:d>
                  </m:oMath>
                </a14:m>
                <a:br>
                  <a:rPr lang="en-US" altLang="zh-CN" sz="2800" dirty="0">
                    <a:latin typeface="等线" panose="02010600030101010101" pitchFamily="2" charset="-122"/>
                    <a:ea typeface="等线" panose="02010600030101010101" pitchFamily="2" charset="-122"/>
                  </a:rPr>
                </a:br>
                <a14:m>
                  <m:oMath xmlns:m="http://schemas.openxmlformats.org/officeDocument/2006/math">
                    <m:r>
                      <a:rPr lang="zh-CN" altLang="en-US" sz="2800" i="1" dirty="0">
                        <a:latin typeface="Cambria Math" panose="02040503050406030204" pitchFamily="18" charset="0"/>
                        <a:ea typeface="等线" panose="02010600030101010101" pitchFamily="2" charset="-122"/>
                      </a:rPr>
                      <m:t>（</m:t>
                    </m:r>
                    <m:r>
                      <a:rPr lang="zh-CN" altLang="en-US" sz="2800" i="1" dirty="0" smtClean="0">
                        <a:latin typeface="Cambria Math" panose="02040503050406030204" pitchFamily="18" charset="0"/>
                        <a:ea typeface="等线" panose="02010600030101010101" pitchFamily="2" charset="-122"/>
                      </a:rPr>
                      <m:t>上式</m:t>
                    </m:r>
                    <m:r>
                      <a:rPr lang="zh-CN" altLang="en-US" sz="2800" i="1" dirty="0">
                        <a:latin typeface="Cambria Math" panose="02040503050406030204" pitchFamily="18" charset="0"/>
                        <a:ea typeface="等线" panose="02010600030101010101" pitchFamily="2" charset="-122"/>
                      </a:rPr>
                      <m:t>加减</m:t>
                    </m:r>
                    <m:r>
                      <a:rPr lang="zh-CN" altLang="en-US" sz="2800" i="1" dirty="0" smtClean="0">
                        <a:latin typeface="Cambria Math" panose="02040503050406030204" pitchFamily="18" charset="0"/>
                        <a:ea typeface="等线" panose="02010600030101010101" pitchFamily="2" charset="-122"/>
                      </a:rPr>
                      <m:t>均在</m:t>
                    </m:r>
                    <m:r>
                      <a:rPr lang="zh-CN" altLang="en-US" sz="2800" i="1" dirty="0">
                        <a:latin typeface="Cambria Math" panose="02040503050406030204" pitchFamily="18" charset="0"/>
                        <a:ea typeface="等线" panose="02010600030101010101" pitchFamily="2" charset="-122"/>
                      </a:rPr>
                      <m:t>对</m:t>
                    </m:r>
                    <m:r>
                      <a:rPr lang="en-US" altLang="zh-CN" sz="2800" b="0" i="1" dirty="0" smtClean="0">
                        <a:latin typeface="Cambria Math" panose="02040503050406030204" pitchFamily="18" charset="0"/>
                        <a:ea typeface="等线" panose="02010600030101010101" pitchFamily="2" charset="-122"/>
                      </a:rPr>
                      <m:t>𝑛</m:t>
                    </m:r>
                    <m:r>
                      <a:rPr lang="zh-CN" altLang="en-US" sz="2800" i="1" dirty="0">
                        <a:latin typeface="Cambria Math" panose="02040503050406030204" pitchFamily="18" charset="0"/>
                        <a:ea typeface="等线" panose="02010600030101010101" pitchFamily="2" charset="-122"/>
                      </a:rPr>
                      <m:t>取余</m:t>
                    </m:r>
                    <m:r>
                      <a:rPr lang="zh-CN" altLang="en-US" sz="2800" i="1" dirty="0" smtClean="0">
                        <a:latin typeface="Cambria Math" panose="02040503050406030204" pitchFamily="18" charset="0"/>
                        <a:ea typeface="等线" panose="02010600030101010101" pitchFamily="2" charset="-122"/>
                      </a:rPr>
                      <m:t>的</m:t>
                    </m:r>
                    <m:r>
                      <a:rPr lang="zh-CN" altLang="en-US" sz="2800" i="1" dirty="0">
                        <a:latin typeface="Cambria Math" panose="02040503050406030204" pitchFamily="18" charset="0"/>
                        <a:ea typeface="等线" panose="02010600030101010101" pitchFamily="2" charset="-122"/>
                      </a:rPr>
                      <m:t>意义下）</m:t>
                    </m:r>
                  </m:oMath>
                </a14:m>
                <a:endParaRPr lang="en-US" altLang="zh-CN"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911408" y="2065867"/>
                <a:ext cx="10369183" cy="4080281"/>
              </a:xfrm>
              <a:blipFill>
                <a:blip r:embed="rId2"/>
                <a:stretch>
                  <a:fillRect l="-10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087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采样方法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E69D1E-99B0-41FD-A798-6D2B7E1A7FBE}"/>
                  </a:ext>
                </a:extLst>
              </p:cNvPr>
              <p:cNvSpPr>
                <a:spLocks noGrp="1"/>
              </p:cNvSpPr>
              <p:nvPr>
                <p:ph idx="1"/>
              </p:nvPr>
            </p:nvSpPr>
            <p:spPr>
              <a:xfrm>
                <a:off x="911408" y="2065867"/>
                <a:ext cx="10369183" cy="4080281"/>
              </a:xfrm>
            </p:spPr>
            <p:txBody>
              <a:bodyPr>
                <a:noAutofit/>
              </a:bodyPr>
              <a:lstStyle/>
              <a:p>
                <a:r>
                  <a:rPr lang="zh-CN" altLang="en-US" sz="2800" dirty="0">
                    <a:latin typeface="等线" panose="02010600030101010101" pitchFamily="2" charset="-122"/>
                    <a:ea typeface="等线" panose="02010600030101010101" pitchFamily="2" charset="-122"/>
                  </a:rPr>
                  <a:t>程序模拟二维伊辛模型，每次选定一组外参量（如温度、磁场），从一个任意初态（可以是随机赋值的初态，也可以是所有磁矩取向相同的初态）出发，经历足够的演化次数以后，体系达到稳态，体系处于各状态的概率与初态无关。然后让体系继续演化，随后每演化一次即给出物理量（如内能</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𝑈</m:t>
                    </m:r>
                  </m:oMath>
                </a14:m>
                <a:r>
                  <a:rPr lang="zh-CN" altLang="en-US" sz="2800" dirty="0">
                    <a:latin typeface="等线" panose="02010600030101010101" pitchFamily="2" charset="-122"/>
                    <a:ea typeface="等线" panose="02010600030101010101" pitchFamily="2" charset="-122"/>
                  </a:rPr>
                  <a:t>，粒子磁矩期望值</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&lt;</m:t>
                    </m:r>
                    <m:r>
                      <a:rPr lang="en-US" altLang="zh-CN" sz="2800" b="0" i="1" smtClean="0">
                        <a:latin typeface="Cambria Math" panose="02040503050406030204" pitchFamily="18" charset="0"/>
                        <a:ea typeface="等线" panose="02010600030101010101" pitchFamily="2" charset="-122"/>
                      </a:rPr>
                      <m:t>𝑀</m:t>
                    </m:r>
                    <m:r>
                      <a:rPr lang="en-US" altLang="zh-CN" sz="2800" b="0" i="1" smtClean="0">
                        <a:latin typeface="Cambria Math" panose="02040503050406030204" pitchFamily="18" charset="0"/>
                        <a:ea typeface="等线" panose="02010600030101010101" pitchFamily="2" charset="-122"/>
                      </a:rPr>
                      <m:t>&gt;</m:t>
                    </m:r>
                    <m:r>
                      <a:rPr lang="zh-CN" altLang="en-US" sz="2800" i="1">
                        <a:latin typeface="Cambria Math" panose="02040503050406030204" pitchFamily="18" charset="0"/>
                        <a:ea typeface="等线" panose="02010600030101010101" pitchFamily="2" charset="-122"/>
                      </a:rPr>
                      <m:t>等</m:t>
                    </m:r>
                  </m:oMath>
                </a14:m>
                <a:r>
                  <a:rPr lang="zh-CN" altLang="en-US" sz="2800" dirty="0">
                    <a:latin typeface="等线" panose="02010600030101010101" pitchFamily="2" charset="-122"/>
                    <a:ea typeface="等线" panose="02010600030101010101" pitchFamily="2" charset="-122"/>
                  </a:rPr>
                  <a:t>）的一个采样，将这些采样按照前述规则取平均值即为该温度下物理量的系综平均。</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热容</a:t>
                </a:r>
                <a14:m>
                  <m:oMath xmlns:m="http://schemas.openxmlformats.org/officeDocument/2006/math">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𝐶</m:t>
                        </m:r>
                      </m:e>
                      <m:sub>
                        <m:r>
                          <a:rPr lang="en-US" altLang="zh-CN" sz="2800" b="0" i="1" smtClean="0">
                            <a:latin typeface="Cambria Math" panose="02040503050406030204" pitchFamily="18" charset="0"/>
                            <a:ea typeface="等线" panose="02010600030101010101" pitchFamily="2" charset="-122"/>
                          </a:rPr>
                          <m:t>𝐻</m:t>
                        </m:r>
                      </m:sub>
                    </m:sSub>
                  </m:oMath>
                </a14:m>
                <a:r>
                  <a:rPr lang="zh-CN" altLang="en-US" sz="2800" dirty="0">
                    <a:latin typeface="等线" panose="02010600030101010101" pitchFamily="2" charset="-122"/>
                    <a:ea typeface="等线" panose="02010600030101010101" pitchFamily="2" charset="-122"/>
                  </a:rPr>
                  <a:t>等量可以通过数值求导得到。</a:t>
                </a:r>
              </a:p>
            </p:txBody>
          </p:sp>
        </mc:Choice>
        <mc:Fallback xmlns="">
          <p:sp>
            <p:nvSpPr>
              <p:cNvPr id="3" name="内容占位符 2">
                <a:extLst>
                  <a:ext uri="{FF2B5EF4-FFF2-40B4-BE49-F238E27FC236}">
                    <a16:creationId xmlns:a16="http://schemas.microsoft.com/office/drawing/2014/main" id="{08E69D1E-99B0-41FD-A798-6D2B7E1A7FBE}"/>
                  </a:ext>
                </a:extLst>
              </p:cNvPr>
              <p:cNvSpPr>
                <a:spLocks noGrp="1" noRot="1" noChangeAspect="1" noMove="1" noResize="1" noEditPoints="1" noAdjustHandles="1" noChangeArrowheads="1" noChangeShapeType="1" noTextEdit="1"/>
              </p:cNvSpPr>
              <p:nvPr>
                <p:ph idx="1"/>
              </p:nvPr>
            </p:nvSpPr>
            <p:spPr>
              <a:xfrm>
                <a:off x="911408" y="2065867"/>
                <a:ext cx="10369183" cy="4080281"/>
              </a:xfrm>
              <a:blipFill>
                <a:blip r:embed="rId2"/>
                <a:stretch>
                  <a:fillRect l="-1059" r="-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4701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750D2-3F92-4A9B-AC4D-B6EF2FF2EB8E}"/>
              </a:ext>
            </a:extLst>
          </p:cNvPr>
          <p:cNvSpPr>
            <a:spLocks noGrp="1"/>
          </p:cNvSpPr>
          <p:nvPr>
            <p:ph type="title"/>
          </p:nvPr>
        </p:nvSpPr>
        <p:spPr>
          <a:xfrm>
            <a:off x="1030287" y="2700866"/>
            <a:ext cx="10131425" cy="1456267"/>
          </a:xfrm>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模拟结果</a:t>
            </a:r>
          </a:p>
        </p:txBody>
      </p:sp>
    </p:spTree>
    <p:extLst>
      <p:ext uri="{BB962C8B-B14F-4D97-AF65-F5344CB8AC3E}">
        <p14:creationId xmlns:p14="http://schemas.microsoft.com/office/powerpoint/2010/main" val="59940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4E78FF-C438-4553-84C1-9BB1D1FCEAC8}"/>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降温过程（初态完全随机）与升温过程（初态完全有序）演化的最终结果对比</a:t>
            </a:r>
          </a:p>
        </p:txBody>
      </p:sp>
      <p:pic>
        <p:nvPicPr>
          <p:cNvPr id="10" name="内容占位符 9">
            <a:extLst>
              <a:ext uri="{FF2B5EF4-FFF2-40B4-BE49-F238E27FC236}">
                <a16:creationId xmlns:a16="http://schemas.microsoft.com/office/drawing/2014/main" id="{DEAAF6B9-0A0E-4156-8985-2DD8DB5B3B50}"/>
              </a:ext>
            </a:extLst>
          </p:cNvPr>
          <p:cNvPicPr>
            <a:picLocks noGrp="1" noChangeAspect="1"/>
          </p:cNvPicPr>
          <p:nvPr>
            <p:ph idx="1"/>
          </p:nvPr>
        </p:nvPicPr>
        <p:blipFill>
          <a:blip r:embed="rId2"/>
          <a:stretch>
            <a:fillRect/>
          </a:stretch>
        </p:blipFill>
        <p:spPr>
          <a:xfrm>
            <a:off x="2939371" y="2065867"/>
            <a:ext cx="6313257" cy="4182533"/>
          </a:xfrm>
        </p:spPr>
      </p:pic>
    </p:spTree>
    <p:extLst>
      <p:ext uri="{BB962C8B-B14F-4D97-AF65-F5344CB8AC3E}">
        <p14:creationId xmlns:p14="http://schemas.microsoft.com/office/powerpoint/2010/main" val="681218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另外关心的一个问题就是随着步骤增加，体系是否真的可以达到一种稳定状态</a:t>
            </a:r>
          </a:p>
        </p:txBody>
      </p:sp>
      <p:pic>
        <p:nvPicPr>
          <p:cNvPr id="9" name="图形 8">
            <a:extLst>
              <a:ext uri="{FF2B5EF4-FFF2-40B4-BE49-F238E27FC236}">
                <a16:creationId xmlns:a16="http://schemas.microsoft.com/office/drawing/2014/main" id="{24512793-FA20-4C67-A486-10268899E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412" y="2065867"/>
            <a:ext cx="6356837" cy="4158679"/>
          </a:xfrm>
          <a:prstGeom prst="rect">
            <a:avLst/>
          </a:prstGeom>
        </p:spPr>
      </p:pic>
      <p:sp>
        <p:nvSpPr>
          <p:cNvPr id="10" name="文本框 9">
            <a:extLst>
              <a:ext uri="{FF2B5EF4-FFF2-40B4-BE49-F238E27FC236}">
                <a16:creationId xmlns:a16="http://schemas.microsoft.com/office/drawing/2014/main" id="{00227099-B4F6-408C-86B5-1B7C85EC3CC9}"/>
              </a:ext>
            </a:extLst>
          </p:cNvPr>
          <p:cNvSpPr txBox="1"/>
          <p:nvPr/>
        </p:nvSpPr>
        <p:spPr>
          <a:xfrm>
            <a:off x="7550883" y="1944604"/>
            <a:ext cx="3683977" cy="4401205"/>
          </a:xfrm>
          <a:prstGeom prst="rect">
            <a:avLst/>
          </a:prstGeom>
          <a:noFill/>
        </p:spPr>
        <p:txBody>
          <a:bodyPr wrap="square" rtlCol="0">
            <a:spAutoFit/>
          </a:bodyPr>
          <a:lstStyle/>
          <a:p>
            <a:r>
              <a:rPr lang="zh-CN" altLang="en-US" sz="2800" dirty="0">
                <a:latin typeface="等线" panose="02010600030101010101" pitchFamily="2" charset="-122"/>
                <a:ea typeface="等线" panose="02010600030101010101" pitchFamily="2" charset="-122"/>
              </a:rPr>
              <a:t>可以发现，低温情况下收敛性质较好，高温波动大（翻转概率较高）但也基本在</a:t>
            </a:r>
            <a:r>
              <a:rPr lang="en-US" altLang="zh-CN" sz="2800" dirty="0">
                <a:latin typeface="等线" panose="02010600030101010101" pitchFamily="2" charset="-122"/>
                <a:ea typeface="等线" panose="02010600030101010101" pitchFamily="2" charset="-122"/>
              </a:rPr>
              <a:t>0</a:t>
            </a:r>
            <a:r>
              <a:rPr lang="zh-CN" altLang="en-US" sz="2800" dirty="0">
                <a:latin typeface="等线" panose="02010600030101010101" pitchFamily="2" charset="-122"/>
                <a:ea typeface="等线" panose="02010600030101010101" pitchFamily="2" charset="-122"/>
              </a:rPr>
              <a:t>附近徘徊。</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有趣的是在临界温度时，虽然磁矩有一定的取向趋势，但是整体是在非常剧烈的波动着的。</a:t>
            </a:r>
          </a:p>
        </p:txBody>
      </p:sp>
    </p:spTree>
    <p:extLst>
      <p:ext uri="{BB962C8B-B14F-4D97-AF65-F5344CB8AC3E}">
        <p14:creationId xmlns:p14="http://schemas.microsoft.com/office/powerpoint/2010/main" val="2715426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BFC9E-0891-4A4C-B495-D0FA97C74752}"/>
              </a:ext>
            </a:extLst>
          </p:cNvPr>
          <p:cNvSpPr>
            <a:spLocks noGrp="1"/>
          </p:cNvSpPr>
          <p:nvPr>
            <p:ph type="title"/>
          </p:nvPr>
        </p:nvSpPr>
        <p:spPr/>
        <p:txBody>
          <a:bodyPr>
            <a:normAutofit/>
          </a:bodyPr>
          <a:lstStyle/>
          <a:p>
            <a:r>
              <a:rPr lang="en-US" altLang="zh-CN" sz="4800" dirty="0">
                <a:latin typeface="等线" panose="02010600030101010101" pitchFamily="2" charset="-122"/>
                <a:ea typeface="等线" panose="02010600030101010101" pitchFamily="2" charset="-122"/>
              </a:rPr>
              <a:t> </a:t>
            </a:r>
            <a:r>
              <a:rPr lang="zh-CN" altLang="en-US" sz="4800" dirty="0">
                <a:latin typeface="等线" panose="02010600030101010101" pitchFamily="2" charset="-122"/>
                <a:ea typeface="等线" panose="02010600030101010101" pitchFamily="2" charset="-122"/>
              </a:rPr>
              <a:t>零磁场自发磁化</a:t>
            </a:r>
          </a:p>
        </p:txBody>
      </p:sp>
      <p:pic>
        <p:nvPicPr>
          <p:cNvPr id="6" name="内容占位符 2">
            <a:extLst>
              <a:ext uri="{FF2B5EF4-FFF2-40B4-BE49-F238E27FC236}">
                <a16:creationId xmlns:a16="http://schemas.microsoft.com/office/drawing/2014/main" id="{B72D9491-8793-48A8-9A62-AF4672FD7C3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751513" y="2065867"/>
            <a:ext cx="5954713" cy="4054766"/>
          </a:xfrm>
        </p:spPr>
      </p:pic>
      <mc:AlternateContent xmlns:mc="http://schemas.openxmlformats.org/markup-compatibility/2006" xmlns:a14="http://schemas.microsoft.com/office/drawing/2010/main">
        <mc:Choice Requires="a14">
          <p:sp>
            <p:nvSpPr>
              <p:cNvPr id="7" name="标题 3">
                <a:extLst>
                  <a:ext uri="{FF2B5EF4-FFF2-40B4-BE49-F238E27FC236}">
                    <a16:creationId xmlns:a16="http://schemas.microsoft.com/office/drawing/2014/main" id="{7A9565F9-081D-40CD-BABC-BA1273A014DD}"/>
                  </a:ext>
                </a:extLst>
              </p:cNvPr>
              <p:cNvSpPr txBox="1">
                <a:spLocks/>
              </p:cNvSpPr>
              <p:nvPr/>
            </p:nvSpPr>
            <p:spPr>
              <a:xfrm>
                <a:off x="932350" y="2065867"/>
                <a:ext cx="3930163" cy="3385364"/>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a:latin typeface="等线" panose="02010600030101010101" pitchFamily="2" charset="-122"/>
                    <a:ea typeface="等线" panose="02010600030101010101" pitchFamily="2" charset="-122"/>
                  </a:rPr>
                  <a:t>可以明显的发现出现了相变现象，在温度大于</a:t>
                </a:r>
                <a14:m>
                  <m:oMath xmlns:m="http://schemas.openxmlformats.org/officeDocument/2006/math">
                    <m:sSub>
                      <m:sSubPr>
                        <m:ctrlPr>
                          <a:rPr lang="en-US" altLang="zh-CN" sz="2800" i="1">
                            <a:latin typeface="Cambria Math" panose="02040503050406030204" pitchFamily="18" charset="0"/>
                            <a:ea typeface="等线" panose="02010600030101010101" pitchFamily="2" charset="-122"/>
                          </a:rPr>
                        </m:ctrlPr>
                      </m:sSubPr>
                      <m:e>
                        <m:r>
                          <a:rPr lang="en-US" altLang="zh-CN" sz="2800" i="1">
                            <a:latin typeface="Cambria Math" panose="02040503050406030204" pitchFamily="18" charset="0"/>
                            <a:ea typeface="等线" panose="02010600030101010101" pitchFamily="2" charset="-122"/>
                          </a:rPr>
                          <m:t>𝑇</m:t>
                        </m:r>
                      </m:e>
                      <m:sub>
                        <m:r>
                          <a:rPr lang="en-US" altLang="zh-CN" sz="2800" i="1">
                            <a:latin typeface="Cambria Math" panose="02040503050406030204" pitchFamily="18" charset="0"/>
                            <a:ea typeface="等线" panose="02010600030101010101" pitchFamily="2" charset="-122"/>
                          </a:rPr>
                          <m:t>𝐶</m:t>
                        </m:r>
                      </m:sub>
                    </m:sSub>
                  </m:oMath>
                </a14:m>
                <a:r>
                  <a:rPr lang="zh-CN" altLang="en-US" sz="2800" dirty="0">
                    <a:latin typeface="等线" panose="02010600030101010101" pitchFamily="2" charset="-122"/>
                    <a:ea typeface="等线" panose="02010600030101010101" pitchFamily="2" charset="-122"/>
                  </a:rPr>
                  <a:t>时，平均磁化率几乎为</a:t>
                </a:r>
                <a:r>
                  <a:rPr lang="en-US" altLang="zh-CN" sz="2800" dirty="0">
                    <a:latin typeface="等线" panose="02010600030101010101" pitchFamily="2" charset="-122"/>
                    <a:ea typeface="等线" panose="02010600030101010101" pitchFamily="2" charset="-122"/>
                  </a:rPr>
                  <a:t>0</a:t>
                </a:r>
                <a:r>
                  <a:rPr lang="zh-CN" altLang="en-US" sz="2800" dirty="0">
                    <a:latin typeface="等线" panose="02010600030101010101" pitchFamily="2" charset="-122"/>
                    <a:ea typeface="等线" panose="02010600030101010101" pitchFamily="2" charset="-122"/>
                  </a:rPr>
                  <a:t>。当温度小于</a:t>
                </a:r>
                <a14:m>
                  <m:oMath xmlns:m="http://schemas.openxmlformats.org/officeDocument/2006/math">
                    <m:sSub>
                      <m:sSubPr>
                        <m:ctrlPr>
                          <a:rPr lang="en-US" altLang="zh-CN" sz="2800" i="1" smtClean="0">
                            <a:latin typeface="Cambria Math" panose="02040503050406030204" pitchFamily="18" charset="0"/>
                            <a:ea typeface="等线" panose="02010600030101010101" pitchFamily="2" charset="-122"/>
                          </a:rPr>
                        </m:ctrlPr>
                      </m:sSubPr>
                      <m:e>
                        <m:r>
                          <a:rPr lang="en-US" altLang="zh-CN" sz="2800" i="1" smtClean="0">
                            <a:latin typeface="Cambria Math" panose="02040503050406030204" pitchFamily="18" charset="0"/>
                            <a:ea typeface="等线" panose="02010600030101010101" pitchFamily="2" charset="-122"/>
                          </a:rPr>
                          <m:t>𝑇</m:t>
                        </m:r>
                      </m:e>
                      <m:sub>
                        <m:r>
                          <a:rPr lang="en-US" altLang="zh-CN" sz="2800" i="1" smtClean="0">
                            <a:latin typeface="Cambria Math" panose="02040503050406030204" pitchFamily="18" charset="0"/>
                            <a:ea typeface="等线" panose="02010600030101010101" pitchFamily="2" charset="-122"/>
                          </a:rPr>
                          <m:t>𝐶</m:t>
                        </m:r>
                      </m:sub>
                    </m:sSub>
                  </m:oMath>
                </a14:m>
                <a:r>
                  <a:rPr lang="zh-CN" altLang="en-US" sz="2800" dirty="0">
                    <a:latin typeface="等线" panose="02010600030101010101" pitchFamily="2" charset="-122"/>
                    <a:ea typeface="等线" panose="02010600030101010101" pitchFamily="2" charset="-122"/>
                  </a:rPr>
                  <a:t>时，平均磁化率急剧上升，并很快地趋于</a:t>
                </a:r>
                <a:r>
                  <a:rPr lang="en-US" altLang="zh-CN" sz="2800" dirty="0">
                    <a:latin typeface="等线" panose="02010600030101010101" pitchFamily="2" charset="-122"/>
                    <a:ea typeface="等线" panose="02010600030101010101" pitchFamily="2" charset="-122"/>
                  </a:rPr>
                  <a:t>1</a:t>
                </a:r>
                <a:endParaRPr lang="zh-CN" altLang="en-US" sz="2800" dirty="0">
                  <a:latin typeface="等线" panose="02010600030101010101" pitchFamily="2" charset="-122"/>
                  <a:ea typeface="等线" panose="02010600030101010101" pitchFamily="2" charset="-122"/>
                </a:endParaRPr>
              </a:p>
            </p:txBody>
          </p:sp>
        </mc:Choice>
        <mc:Fallback xmlns="">
          <p:sp>
            <p:nvSpPr>
              <p:cNvPr id="7" name="标题 3">
                <a:extLst>
                  <a:ext uri="{FF2B5EF4-FFF2-40B4-BE49-F238E27FC236}">
                    <a16:creationId xmlns:a16="http://schemas.microsoft.com/office/drawing/2014/main" id="{7A9565F9-081D-40CD-BABC-BA1273A014DD}"/>
                  </a:ext>
                </a:extLst>
              </p:cNvPr>
              <p:cNvSpPr txBox="1">
                <a:spLocks noRot="1" noChangeAspect="1" noMove="1" noResize="1" noEditPoints="1" noAdjustHandles="1" noChangeArrowheads="1" noChangeShapeType="1" noTextEdit="1"/>
              </p:cNvSpPr>
              <p:nvPr/>
            </p:nvSpPr>
            <p:spPr>
              <a:xfrm>
                <a:off x="932350" y="2065867"/>
                <a:ext cx="3930163" cy="3385364"/>
              </a:xfrm>
              <a:prstGeom prst="rect">
                <a:avLst/>
              </a:prstGeom>
              <a:blipFill>
                <a:blip r:embed="rId4"/>
                <a:stretch>
                  <a:fillRect l="-3256" r="-2481"/>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2730179-6C7E-4951-9132-7F0594043C2A}"/>
                  </a:ext>
                </a:extLst>
              </p:cNvPr>
              <p:cNvSpPr txBox="1"/>
              <p:nvPr/>
            </p:nvSpPr>
            <p:spPr>
              <a:xfrm>
                <a:off x="9149564" y="1063348"/>
                <a:ext cx="2556662" cy="1002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𝑇</m:t>
                          </m:r>
                        </m:e>
                        <m:sub>
                          <m:r>
                            <a:rPr lang="en-US" altLang="zh-CN" sz="3200" b="0" i="1" smtClean="0">
                              <a:latin typeface="Cambria Math" panose="02040503050406030204" pitchFamily="18" charset="0"/>
                            </a:rPr>
                            <m:t>𝐶</m:t>
                          </m:r>
                        </m:sub>
                      </m:sSub>
                      <m:r>
                        <a:rPr lang="en-US" altLang="zh-CN" sz="3200" b="0" i="1" smtClean="0">
                          <a:latin typeface="Cambria Math" panose="02040503050406030204" pitchFamily="18" charset="0"/>
                        </a:rPr>
                        <m:t>=2.268</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𝐽</m:t>
                          </m:r>
                        </m:num>
                        <m:den>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𝑘</m:t>
                              </m:r>
                            </m:e>
                            <m:sub>
                              <m:r>
                                <a:rPr lang="en-US" altLang="zh-CN" sz="3200" b="0" i="1" smtClean="0">
                                  <a:latin typeface="Cambria Math" panose="02040503050406030204" pitchFamily="18" charset="0"/>
                                </a:rPr>
                                <m:t>𝐵</m:t>
                              </m:r>
                            </m:sub>
                          </m:sSub>
                        </m:den>
                      </m:f>
                    </m:oMath>
                  </m:oMathPara>
                </a14:m>
                <a:endParaRPr lang="zh-CN" altLang="en-US" sz="3200" dirty="0"/>
              </a:p>
            </p:txBody>
          </p:sp>
        </mc:Choice>
        <mc:Fallback xmlns="">
          <p:sp>
            <p:nvSpPr>
              <p:cNvPr id="8" name="文本框 7">
                <a:extLst>
                  <a:ext uri="{FF2B5EF4-FFF2-40B4-BE49-F238E27FC236}">
                    <a16:creationId xmlns:a16="http://schemas.microsoft.com/office/drawing/2014/main" id="{C2730179-6C7E-4951-9132-7F0594043C2A}"/>
                  </a:ext>
                </a:extLst>
              </p:cNvPr>
              <p:cNvSpPr txBox="1">
                <a:spLocks noRot="1" noChangeAspect="1" noMove="1" noResize="1" noEditPoints="1" noAdjustHandles="1" noChangeArrowheads="1" noChangeShapeType="1" noTextEdit="1"/>
              </p:cNvSpPr>
              <p:nvPr/>
            </p:nvSpPr>
            <p:spPr>
              <a:xfrm>
                <a:off x="9149564" y="1063348"/>
                <a:ext cx="2556662" cy="100251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41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蒙特卡洛数值方法</a:t>
            </a:r>
          </a:p>
        </p:txBody>
      </p:sp>
    </p:spTree>
    <p:extLst>
      <p:ext uri="{BB962C8B-B14F-4D97-AF65-F5344CB8AC3E}">
        <p14:creationId xmlns:p14="http://schemas.microsoft.com/office/powerpoint/2010/main" val="235077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4E78FF-C438-4553-84C1-9BB1D1FCEAC8}"/>
              </a:ext>
            </a:extLst>
          </p:cNvPr>
          <p:cNvSpPr>
            <a:spLocks noGrp="1"/>
          </p:cNvSpPr>
          <p:nvPr>
            <p:ph type="title"/>
          </p:nvPr>
        </p:nvSpPr>
        <p:spPr/>
        <p:txBody>
          <a:bodyPr>
            <a:normAutofit/>
          </a:bodyPr>
          <a:lstStyle/>
          <a:p>
            <a:r>
              <a:rPr lang="zh-CN" altLang="en-US" sz="2800" dirty="0">
                <a:latin typeface="等线" panose="02010600030101010101" pitchFamily="2" charset="-122"/>
                <a:ea typeface="等线" panose="02010600030101010101" pitchFamily="2" charset="-122"/>
              </a:rPr>
              <a:t>由于计算机模拟的晶格大小有限，模拟是否能准确地描述铁磁现象还需要对规模进行一个比较</a:t>
            </a:r>
          </a:p>
        </p:txBody>
      </p:sp>
      <p:pic>
        <p:nvPicPr>
          <p:cNvPr id="26" name="内容占位符 25">
            <a:extLst>
              <a:ext uri="{FF2B5EF4-FFF2-40B4-BE49-F238E27FC236}">
                <a16:creationId xmlns:a16="http://schemas.microsoft.com/office/drawing/2014/main" id="{70A93F2F-8E3F-4131-B65F-03CC8BE0E87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719754" y="2065867"/>
            <a:ext cx="6752491" cy="4598000"/>
          </a:xfrm>
        </p:spPr>
      </p:pic>
    </p:spTree>
    <p:extLst>
      <p:ext uri="{BB962C8B-B14F-4D97-AF65-F5344CB8AC3E}">
        <p14:creationId xmlns:p14="http://schemas.microsoft.com/office/powerpoint/2010/main" val="70064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322DAAFC-B7D1-4BF1-9B44-AD656B4FCA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718164"/>
            <a:ext cx="5830904" cy="3970460"/>
          </a:xfrm>
          <a:prstGeom prst="rect">
            <a:avLst/>
          </a:prstGeom>
        </p:spPr>
      </p:pic>
      <p:pic>
        <p:nvPicPr>
          <p:cNvPr id="10" name="图形 9">
            <a:extLst>
              <a:ext uri="{FF2B5EF4-FFF2-40B4-BE49-F238E27FC236}">
                <a16:creationId xmlns:a16="http://schemas.microsoft.com/office/drawing/2014/main" id="{781D5995-32A2-40E8-9CE9-0F4AF27D18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096" y="1718164"/>
            <a:ext cx="5830904" cy="3970460"/>
          </a:xfrm>
          <a:prstGeom prst="rect">
            <a:avLst/>
          </a:prstGeom>
        </p:spPr>
      </p:pic>
      <p:sp>
        <p:nvSpPr>
          <p:cNvPr id="16" name="文本框 15">
            <a:extLst>
              <a:ext uri="{FF2B5EF4-FFF2-40B4-BE49-F238E27FC236}">
                <a16:creationId xmlns:a16="http://schemas.microsoft.com/office/drawing/2014/main" id="{530D817D-7446-4909-B997-D44F1052E8BF}"/>
              </a:ext>
            </a:extLst>
          </p:cNvPr>
          <p:cNvSpPr txBox="1"/>
          <p:nvPr/>
        </p:nvSpPr>
        <p:spPr>
          <a:xfrm>
            <a:off x="1589141" y="1169376"/>
            <a:ext cx="3182816" cy="523220"/>
          </a:xfrm>
          <a:prstGeom prst="rect">
            <a:avLst/>
          </a:prstGeom>
          <a:noFill/>
        </p:spPr>
        <p:txBody>
          <a:bodyPr wrap="square" rtlCol="0">
            <a:spAutoFit/>
          </a:bodyPr>
          <a:lstStyle/>
          <a:p>
            <a:pPr algn="ctr"/>
            <a:r>
              <a:rPr lang="en-US" altLang="zh-CN" sz="2800" dirty="0"/>
              <a:t>H=0</a:t>
            </a:r>
            <a:r>
              <a:rPr lang="zh-CN" altLang="en-US" sz="2800" dirty="0"/>
              <a:t>，</a:t>
            </a:r>
            <a:r>
              <a:rPr lang="en-US" altLang="zh-CN" sz="2800" dirty="0"/>
              <a:t>32×32</a:t>
            </a:r>
            <a:r>
              <a:rPr lang="zh-CN" altLang="en-US" sz="2800" dirty="0"/>
              <a:t>晶格</a:t>
            </a:r>
          </a:p>
        </p:txBody>
      </p:sp>
      <p:sp>
        <p:nvSpPr>
          <p:cNvPr id="18" name="文本框 17">
            <a:extLst>
              <a:ext uri="{FF2B5EF4-FFF2-40B4-BE49-F238E27FC236}">
                <a16:creationId xmlns:a16="http://schemas.microsoft.com/office/drawing/2014/main" id="{2F2D1A6A-8D8F-4132-A094-828B4384B5BB}"/>
              </a:ext>
            </a:extLst>
          </p:cNvPr>
          <p:cNvSpPr txBox="1"/>
          <p:nvPr/>
        </p:nvSpPr>
        <p:spPr>
          <a:xfrm>
            <a:off x="7420044" y="1178167"/>
            <a:ext cx="3182816" cy="523220"/>
          </a:xfrm>
          <a:prstGeom prst="rect">
            <a:avLst/>
          </a:prstGeom>
          <a:noFill/>
        </p:spPr>
        <p:txBody>
          <a:bodyPr wrap="square" rtlCol="0">
            <a:spAutoFit/>
          </a:bodyPr>
          <a:lstStyle/>
          <a:p>
            <a:pPr algn="ctr"/>
            <a:r>
              <a:rPr lang="en-US" altLang="zh-CN" sz="2800" dirty="0"/>
              <a:t>H=0</a:t>
            </a:r>
            <a:r>
              <a:rPr lang="zh-CN" altLang="en-US" sz="2800" dirty="0"/>
              <a:t>，</a:t>
            </a:r>
            <a:r>
              <a:rPr lang="en-US" altLang="zh-CN" sz="2800" dirty="0"/>
              <a:t>80×80</a:t>
            </a:r>
            <a:r>
              <a:rPr lang="zh-CN" altLang="en-US" sz="2800" dirty="0"/>
              <a:t>晶格</a:t>
            </a:r>
          </a:p>
        </p:txBody>
      </p:sp>
    </p:spTree>
    <p:extLst>
      <p:ext uri="{BB962C8B-B14F-4D97-AF65-F5344CB8AC3E}">
        <p14:creationId xmlns:p14="http://schemas.microsoft.com/office/powerpoint/2010/main" val="156262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244C0-99BE-4F3A-A5AA-37D9362AD7DB}"/>
              </a:ext>
            </a:extLst>
          </p:cNvPr>
          <p:cNvSpPr>
            <a:spLocks noGrp="1"/>
          </p:cNvSpPr>
          <p:nvPr>
            <p:ph type="title"/>
          </p:nvPr>
        </p:nvSpPr>
        <p:spPr/>
        <p:txBody>
          <a:bodyPr>
            <a:normAutofit/>
          </a:bodyPr>
          <a:lstStyle/>
          <a:p>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能量温度关系</a:t>
            </a:r>
          </a:p>
        </p:txBody>
      </p:sp>
      <p:pic>
        <p:nvPicPr>
          <p:cNvPr id="5" name="内容占位符 4">
            <a:extLst>
              <a:ext uri="{FF2B5EF4-FFF2-40B4-BE49-F238E27FC236}">
                <a16:creationId xmlns:a16="http://schemas.microsoft.com/office/drawing/2014/main" id="{E3E7D710-FD21-4058-B127-7B458C772D4B}"/>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685801" y="2341585"/>
            <a:ext cx="4995863" cy="3250096"/>
          </a:xfrm>
        </p:spPr>
      </p:pic>
      <p:pic>
        <p:nvPicPr>
          <p:cNvPr id="4" name="内容占位符 3">
            <a:extLst>
              <a:ext uri="{FF2B5EF4-FFF2-40B4-BE49-F238E27FC236}">
                <a16:creationId xmlns:a16="http://schemas.microsoft.com/office/drawing/2014/main" id="{676A8DC9-88D7-44DD-AA5A-EFE10353F66E}"/>
              </a:ext>
            </a:extLst>
          </p:cNvPr>
          <p:cNvPicPr>
            <a:picLocks noGrp="1" noChangeAspect="1"/>
          </p:cNvPicPr>
          <p:nvPr>
            <p:ph sz="half" idx="2"/>
          </p:nvPr>
        </p:nvPicPr>
        <p:blipFill>
          <a:blip r:embed="rId4">
            <a:extLst>
              <a:ext uri="{96DAC541-7B7A-43D3-8B79-37D633B846F1}">
                <asvg:svgBlip xmlns:asvg="http://schemas.microsoft.com/office/drawing/2016/SVG/main" r:embed="rId5"/>
              </a:ext>
            </a:extLst>
          </a:blip>
          <a:stretch>
            <a:fillRect/>
          </a:stretch>
        </p:blipFill>
        <p:spPr>
          <a:xfrm>
            <a:off x="5821363" y="2335257"/>
            <a:ext cx="4995862" cy="3262223"/>
          </a:xfrm>
        </p:spPr>
      </p:pic>
    </p:spTree>
    <p:extLst>
      <p:ext uri="{BB962C8B-B14F-4D97-AF65-F5344CB8AC3E}">
        <p14:creationId xmlns:p14="http://schemas.microsoft.com/office/powerpoint/2010/main" val="406676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244C0-99BE-4F3A-A5AA-37D9362AD7DB}"/>
              </a:ext>
            </a:extLst>
          </p:cNvPr>
          <p:cNvSpPr>
            <a:spLocks noGrp="1"/>
          </p:cNvSpPr>
          <p:nvPr>
            <p:ph type="title"/>
          </p:nvPr>
        </p:nvSpPr>
        <p:spPr/>
        <p:txBody>
          <a:bodyPr>
            <a:normAutofit/>
          </a:bodyPr>
          <a:lstStyle/>
          <a:p>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磁化率</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磁场关系</a:t>
            </a:r>
          </a:p>
        </p:txBody>
      </p:sp>
      <p:sp>
        <p:nvSpPr>
          <p:cNvPr id="4" name="内容占位符 3">
            <a:extLst>
              <a:ext uri="{FF2B5EF4-FFF2-40B4-BE49-F238E27FC236}">
                <a16:creationId xmlns:a16="http://schemas.microsoft.com/office/drawing/2014/main" id="{75C3E8AE-BB9B-40DD-9D1C-799A28126304}"/>
              </a:ext>
            </a:extLst>
          </p:cNvPr>
          <p:cNvSpPr>
            <a:spLocks noGrp="1"/>
          </p:cNvSpPr>
          <p:nvPr>
            <p:ph sz="half" idx="1"/>
          </p:nvPr>
        </p:nvSpPr>
        <p:spPr/>
        <p:txBody>
          <a:bodyPr/>
          <a:lstStyle/>
          <a:p>
            <a:r>
              <a:rPr lang="zh-CN" altLang="en-US" sz="2800" dirty="0"/>
              <a:t>这是磁矩初始与磁场反向的情况（能量较高），可以看到，在磁场较小时，磁矩仍然保持自发磁化的情况，在温度足够高时，反向的磁矩也被磁场磁化</a:t>
            </a:r>
          </a:p>
          <a:p>
            <a:endParaRPr lang="zh-CN" altLang="en-US" dirty="0"/>
          </a:p>
        </p:txBody>
      </p:sp>
      <p:pic>
        <p:nvPicPr>
          <p:cNvPr id="7" name="内容占位符 7">
            <a:extLst>
              <a:ext uri="{FF2B5EF4-FFF2-40B4-BE49-F238E27FC236}">
                <a16:creationId xmlns:a16="http://schemas.microsoft.com/office/drawing/2014/main" id="{9DD77B16-5F35-4140-88D7-5E1C9091DC2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751513" y="2142067"/>
            <a:ext cx="5827615" cy="3738257"/>
          </a:xfrm>
        </p:spPr>
      </p:pic>
    </p:spTree>
    <p:extLst>
      <p:ext uri="{BB962C8B-B14F-4D97-AF65-F5344CB8AC3E}">
        <p14:creationId xmlns:p14="http://schemas.microsoft.com/office/powerpoint/2010/main" val="207857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D3CD-5F8A-4043-9451-C0FA39DEF3E7}"/>
              </a:ext>
            </a:extLst>
          </p:cNvPr>
          <p:cNvSpPr>
            <a:spLocks noGrp="1"/>
          </p:cNvSpPr>
          <p:nvPr>
            <p:ph type="title"/>
          </p:nvPr>
        </p:nvSpPr>
        <p:spPr/>
        <p:txBody>
          <a:bodyPr>
            <a:normAutofit/>
          </a:bodyPr>
          <a:lstStyle/>
          <a:p>
            <a:r>
              <a:rPr lang="zh-CN" altLang="en-US" sz="2800" dirty="0"/>
              <a:t>不同温度时的对比：</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6F2923C0-BC23-462B-A064-A293BCCE5DE0}"/>
                  </a:ext>
                </a:extLst>
              </p:cNvPr>
              <p:cNvSpPr>
                <a:spLocks noGrp="1"/>
              </p:cNvSpPr>
              <p:nvPr>
                <p:ph sz="half" idx="1"/>
              </p:nvPr>
            </p:nvSpPr>
            <p:spPr/>
            <p:txBody>
              <a:bodyPr>
                <a:normAutofit/>
              </a:bodyPr>
              <a:lstStyle/>
              <a:p>
                <a:pPr marL="0" indent="0">
                  <a:buNone/>
                </a:pPr>
                <a:r>
                  <a:rPr lang="zh-CN" altLang="en-US" sz="2800" dirty="0"/>
                  <a:t>可以看到，温度不同时让磁矩自发磁化（相变）的磁场是不同的，温度越高越接近临界温度，相变磁场越小。在临界温度以上（</a:t>
                </a:r>
                <a:r>
                  <a:rPr lang="en-US" altLang="zh-CN" sz="2800" dirty="0"/>
                  <a:t>1.2</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𝐶</m:t>
                        </m:r>
                      </m:sub>
                    </m:sSub>
                  </m:oMath>
                </a14:m>
                <a:r>
                  <a:rPr lang="zh-CN" altLang="en-US" sz="2800" dirty="0"/>
                  <a:t>），磁矩磁场关系基本接近双曲正切。</a:t>
                </a:r>
              </a:p>
            </p:txBody>
          </p:sp>
        </mc:Choice>
        <mc:Fallback xmlns="">
          <p:sp>
            <p:nvSpPr>
              <p:cNvPr id="7" name="内容占位符 6">
                <a:extLst>
                  <a:ext uri="{FF2B5EF4-FFF2-40B4-BE49-F238E27FC236}">
                    <a16:creationId xmlns:a16="http://schemas.microsoft.com/office/drawing/2014/main" id="{6F2923C0-BC23-462B-A064-A293BCCE5DE0}"/>
                  </a:ext>
                </a:extLst>
              </p:cNvPr>
              <p:cNvSpPr>
                <a:spLocks noGrp="1" noRot="1" noChangeAspect="1" noMove="1" noResize="1" noEditPoints="1" noAdjustHandles="1" noChangeArrowheads="1" noChangeShapeType="1" noTextEdit="1"/>
              </p:cNvSpPr>
              <p:nvPr>
                <p:ph sz="half" idx="1"/>
              </p:nvPr>
            </p:nvSpPr>
            <p:spPr>
              <a:blipFill>
                <a:blip r:embed="rId2"/>
                <a:stretch>
                  <a:fillRect l="-2564"/>
                </a:stretch>
              </a:blipFill>
            </p:spPr>
            <p:txBody>
              <a:bodyPr/>
              <a:lstStyle/>
              <a:p>
                <a:r>
                  <a:rPr lang="zh-CN" altLang="en-US">
                    <a:noFill/>
                  </a:rPr>
                  <a:t> </a:t>
                </a:r>
              </a:p>
            </p:txBody>
          </p:sp>
        </mc:Fallback>
      </mc:AlternateContent>
      <p:pic>
        <p:nvPicPr>
          <p:cNvPr id="9" name="内容占位符 8">
            <a:extLst>
              <a:ext uri="{FF2B5EF4-FFF2-40B4-BE49-F238E27FC236}">
                <a16:creationId xmlns:a16="http://schemas.microsoft.com/office/drawing/2014/main" id="{E0E94FD0-080B-4CD3-87E8-25D28FA6306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5681136" y="1978809"/>
            <a:ext cx="6089591" cy="3975650"/>
          </a:xfrm>
          <a:prstGeom prst="rect">
            <a:avLst/>
          </a:prstGeom>
        </p:spPr>
      </p:pic>
    </p:spTree>
    <p:extLst>
      <p:ext uri="{BB962C8B-B14F-4D97-AF65-F5344CB8AC3E}">
        <p14:creationId xmlns:p14="http://schemas.microsoft.com/office/powerpoint/2010/main" val="17025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A57B5-0F53-4529-83BF-415456CDBEF9}"/>
              </a:ext>
            </a:extLst>
          </p:cNvPr>
          <p:cNvSpPr>
            <a:spLocks noGrp="1"/>
          </p:cNvSpPr>
          <p:nvPr>
            <p:ph type="title"/>
          </p:nvPr>
        </p:nvSpPr>
        <p:spPr/>
        <p:txBody>
          <a:bodyPr/>
          <a:lstStyle/>
          <a:p>
            <a:r>
              <a:rPr lang="zh-CN" altLang="en-US" dirty="0"/>
              <a:t>取初始条件为两种极化下的磁化率</a:t>
            </a:r>
            <a:r>
              <a:rPr lang="en-US" altLang="zh-CN" dirty="0"/>
              <a:t>-</a:t>
            </a:r>
            <a:r>
              <a:rPr lang="zh-CN" altLang="en-US" dirty="0"/>
              <a:t>磁场关系</a:t>
            </a:r>
          </a:p>
        </p:txBody>
      </p:sp>
      <p:pic>
        <p:nvPicPr>
          <p:cNvPr id="6" name="内容占位符 5">
            <a:extLst>
              <a:ext uri="{FF2B5EF4-FFF2-40B4-BE49-F238E27FC236}">
                <a16:creationId xmlns:a16="http://schemas.microsoft.com/office/drawing/2014/main" id="{EB6DAF0F-C6E7-4E45-AB0F-E511DFF15BDF}"/>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650484" y="2065867"/>
            <a:ext cx="6202057" cy="4230861"/>
          </a:xfrm>
        </p:spPr>
      </p:pic>
    </p:spTree>
    <p:extLst>
      <p:ext uri="{BB962C8B-B14F-4D97-AF65-F5344CB8AC3E}">
        <p14:creationId xmlns:p14="http://schemas.microsoft.com/office/powerpoint/2010/main" val="499735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260A1-2D44-459F-B2FA-C809419EC971}"/>
              </a:ext>
            </a:extLst>
          </p:cNvPr>
          <p:cNvSpPr>
            <a:spLocks noGrp="1"/>
          </p:cNvSpPr>
          <p:nvPr>
            <p:ph type="title"/>
          </p:nvPr>
        </p:nvSpPr>
        <p:spPr/>
        <p:txBody>
          <a:bodyPr/>
          <a:lstStyle/>
          <a:p>
            <a:r>
              <a:rPr lang="zh-CN" altLang="en-US" dirty="0"/>
              <a:t>物态方程</a:t>
            </a:r>
            <a:r>
              <a:rPr lang="en-US" altLang="zh-CN" dirty="0"/>
              <a:t>M-T-H</a:t>
            </a:r>
            <a:r>
              <a:rPr lang="zh-CN" altLang="en-US" dirty="0"/>
              <a:t>关系</a:t>
            </a:r>
          </a:p>
        </p:txBody>
      </p:sp>
      <p:pic>
        <p:nvPicPr>
          <p:cNvPr id="10" name="内容占位符 9">
            <a:extLst>
              <a:ext uri="{FF2B5EF4-FFF2-40B4-BE49-F238E27FC236}">
                <a16:creationId xmlns:a16="http://schemas.microsoft.com/office/drawing/2014/main" id="{6E8E6B4E-4BAE-4695-BB10-91231F97CC07}"/>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2565888" y="1917781"/>
            <a:ext cx="7060223" cy="4330619"/>
          </a:xfrm>
        </p:spPr>
      </p:pic>
    </p:spTree>
    <p:extLst>
      <p:ext uri="{BB962C8B-B14F-4D97-AF65-F5344CB8AC3E}">
        <p14:creationId xmlns:p14="http://schemas.microsoft.com/office/powerpoint/2010/main" val="145042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D178CBE-2188-4E81-93B8-0F103069C48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507456" y="463287"/>
            <a:ext cx="7903090" cy="5931425"/>
          </a:xfrm>
        </p:spPr>
      </p:pic>
      <p:sp>
        <p:nvSpPr>
          <p:cNvPr id="9" name="文本框 8">
            <a:extLst>
              <a:ext uri="{FF2B5EF4-FFF2-40B4-BE49-F238E27FC236}">
                <a16:creationId xmlns:a16="http://schemas.microsoft.com/office/drawing/2014/main" id="{CC57B101-651C-44ED-B169-BF3660AC0D33}"/>
              </a:ext>
            </a:extLst>
          </p:cNvPr>
          <p:cNvSpPr txBox="1"/>
          <p:nvPr/>
        </p:nvSpPr>
        <p:spPr>
          <a:xfrm>
            <a:off x="781454" y="2951946"/>
            <a:ext cx="2091447" cy="954107"/>
          </a:xfrm>
          <a:prstGeom prst="rect">
            <a:avLst/>
          </a:prstGeom>
          <a:noFill/>
        </p:spPr>
        <p:txBody>
          <a:bodyPr wrap="square" rtlCol="0">
            <a:spAutoFit/>
          </a:bodyPr>
          <a:lstStyle/>
          <a:p>
            <a:r>
              <a:rPr lang="zh-CN" altLang="en-US" sz="2800" dirty="0">
                <a:latin typeface="等线" panose="02010600030101010101" pitchFamily="2" charset="-122"/>
                <a:ea typeface="等线" panose="02010600030101010101" pitchFamily="2" charset="-122"/>
                <a:cs typeface="Calibri" panose="020F0502020204030204" pitchFamily="34" charset="0"/>
              </a:rPr>
              <a:t>更高分辨率与取样区间</a:t>
            </a:r>
          </a:p>
        </p:txBody>
      </p:sp>
    </p:spTree>
    <p:extLst>
      <p:ext uri="{BB962C8B-B14F-4D97-AF65-F5344CB8AC3E}">
        <p14:creationId xmlns:p14="http://schemas.microsoft.com/office/powerpoint/2010/main" val="2420136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E77286-6EA5-4F96-99AA-AE674F0599F6}"/>
              </a:ext>
            </a:extLst>
          </p:cNvPr>
          <p:cNvSpPr>
            <a:spLocks noGrp="1"/>
          </p:cNvSpPr>
          <p:nvPr>
            <p:ph type="title"/>
          </p:nvPr>
        </p:nvSpPr>
        <p:spPr>
          <a:xfrm>
            <a:off x="997996" y="609600"/>
            <a:ext cx="10131425" cy="1456267"/>
          </a:xfrm>
        </p:spPr>
        <p:txBody>
          <a:bodyPr/>
          <a:lstStyle/>
          <a:p>
            <a:pPr algn="ctr"/>
            <a:r>
              <a:rPr lang="zh-CN" altLang="en-US" dirty="0"/>
              <a:t>反铁磁体</a:t>
            </a:r>
          </a:p>
        </p:txBody>
      </p:sp>
      <p:sp>
        <p:nvSpPr>
          <p:cNvPr id="15" name="文本占位符 14">
            <a:extLst>
              <a:ext uri="{FF2B5EF4-FFF2-40B4-BE49-F238E27FC236}">
                <a16:creationId xmlns:a16="http://schemas.microsoft.com/office/drawing/2014/main" id="{387FE0E4-3607-41A2-9A6B-152D8A287E3B}"/>
              </a:ext>
            </a:extLst>
          </p:cNvPr>
          <p:cNvSpPr>
            <a:spLocks noGrp="1"/>
          </p:cNvSpPr>
          <p:nvPr>
            <p:ph type="body" idx="1"/>
          </p:nvPr>
        </p:nvSpPr>
        <p:spPr>
          <a:xfrm>
            <a:off x="763672" y="1793348"/>
            <a:ext cx="4709054" cy="576262"/>
          </a:xfrm>
        </p:spPr>
        <p:txBody>
          <a:bodyPr/>
          <a:lstStyle/>
          <a:p>
            <a:pPr algn="ctr"/>
            <a:r>
              <a:rPr lang="zh-CN" altLang="en-US" dirty="0"/>
              <a:t>磁化率</a:t>
            </a:r>
            <a:r>
              <a:rPr lang="en-US" altLang="zh-CN" dirty="0"/>
              <a:t>-</a:t>
            </a:r>
            <a:r>
              <a:rPr lang="zh-CN" altLang="en-US" dirty="0"/>
              <a:t>温度</a:t>
            </a:r>
          </a:p>
        </p:txBody>
      </p:sp>
      <p:pic>
        <p:nvPicPr>
          <p:cNvPr id="20" name="内容占位符 19">
            <a:extLst>
              <a:ext uri="{FF2B5EF4-FFF2-40B4-BE49-F238E27FC236}">
                <a16:creationId xmlns:a16="http://schemas.microsoft.com/office/drawing/2014/main" id="{62F7D9AC-09AC-42BC-8B5E-DB6C85B1945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404553" y="2369610"/>
            <a:ext cx="5427293" cy="3608032"/>
          </a:xfrm>
        </p:spPr>
      </p:pic>
      <p:sp>
        <p:nvSpPr>
          <p:cNvPr id="17" name="文本占位符 16">
            <a:extLst>
              <a:ext uri="{FF2B5EF4-FFF2-40B4-BE49-F238E27FC236}">
                <a16:creationId xmlns:a16="http://schemas.microsoft.com/office/drawing/2014/main" id="{78222E5B-AA74-4E82-A5A3-9E54E5F54941}"/>
              </a:ext>
            </a:extLst>
          </p:cNvPr>
          <p:cNvSpPr>
            <a:spLocks noGrp="1"/>
          </p:cNvSpPr>
          <p:nvPr>
            <p:ph type="body" sz="quarter" idx="3"/>
          </p:nvPr>
        </p:nvSpPr>
        <p:spPr>
          <a:xfrm>
            <a:off x="6771778" y="1777736"/>
            <a:ext cx="4722813" cy="576262"/>
          </a:xfrm>
        </p:spPr>
        <p:txBody>
          <a:bodyPr/>
          <a:lstStyle/>
          <a:p>
            <a:pPr algn="ctr"/>
            <a:r>
              <a:rPr lang="zh-CN" altLang="en-US" dirty="0"/>
              <a:t>能量</a:t>
            </a:r>
            <a:r>
              <a:rPr lang="en-US" altLang="zh-CN" dirty="0"/>
              <a:t>-</a:t>
            </a:r>
            <a:r>
              <a:rPr lang="zh-CN" altLang="en-US" dirty="0"/>
              <a:t>温度</a:t>
            </a:r>
          </a:p>
        </p:txBody>
      </p:sp>
      <p:pic>
        <p:nvPicPr>
          <p:cNvPr id="22" name="内容占位符 21">
            <a:extLst>
              <a:ext uri="{FF2B5EF4-FFF2-40B4-BE49-F238E27FC236}">
                <a16:creationId xmlns:a16="http://schemas.microsoft.com/office/drawing/2014/main" id="{929A7D4F-9D7D-4123-A580-F00691FC3E49}"/>
              </a:ext>
            </a:extLst>
          </p:cNvPr>
          <p:cNvPicPr>
            <a:picLocks noGrp="1" noChangeAspect="1"/>
          </p:cNvPicPr>
          <p:nvPr>
            <p:ph sz="quarter" idx="4"/>
          </p:nvPr>
        </p:nvPicPr>
        <p:blipFill>
          <a:blip r:embed="rId4">
            <a:extLst>
              <a:ext uri="{96DAC541-7B7A-43D3-8B79-37D633B846F1}">
                <asvg:svgBlip xmlns:asvg="http://schemas.microsoft.com/office/drawing/2016/SVG/main" r:embed="rId5"/>
              </a:ext>
            </a:extLst>
          </a:blip>
          <a:stretch>
            <a:fillRect/>
          </a:stretch>
        </p:blipFill>
        <p:spPr>
          <a:xfrm>
            <a:off x="6360155" y="2369610"/>
            <a:ext cx="5546060" cy="3608032"/>
          </a:xfrm>
        </p:spPr>
      </p:pic>
    </p:spTree>
    <p:extLst>
      <p:ext uri="{BB962C8B-B14F-4D97-AF65-F5344CB8AC3E}">
        <p14:creationId xmlns:p14="http://schemas.microsoft.com/office/powerpoint/2010/main" val="2950273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E77286-6EA5-4F96-99AA-AE674F0599F6}"/>
              </a:ext>
            </a:extLst>
          </p:cNvPr>
          <p:cNvSpPr>
            <a:spLocks noGrp="1"/>
          </p:cNvSpPr>
          <p:nvPr>
            <p:ph type="title"/>
          </p:nvPr>
        </p:nvSpPr>
        <p:spPr>
          <a:xfrm>
            <a:off x="997996" y="609600"/>
            <a:ext cx="10131425" cy="1456267"/>
          </a:xfrm>
        </p:spPr>
        <p:txBody>
          <a:bodyPr/>
          <a:lstStyle/>
          <a:p>
            <a:r>
              <a:rPr lang="zh-CN" altLang="en-US" dirty="0"/>
              <a:t>反铁磁体磁化涨落</a:t>
            </a:r>
          </a:p>
        </p:txBody>
      </p:sp>
      <p:sp>
        <p:nvSpPr>
          <p:cNvPr id="15" name="文本占位符 14">
            <a:extLst>
              <a:ext uri="{FF2B5EF4-FFF2-40B4-BE49-F238E27FC236}">
                <a16:creationId xmlns:a16="http://schemas.microsoft.com/office/drawing/2014/main" id="{387FE0E4-3607-41A2-9A6B-152D8A287E3B}"/>
              </a:ext>
            </a:extLst>
          </p:cNvPr>
          <p:cNvSpPr>
            <a:spLocks noGrp="1"/>
          </p:cNvSpPr>
          <p:nvPr>
            <p:ph type="body" idx="1"/>
          </p:nvPr>
        </p:nvSpPr>
        <p:spPr>
          <a:xfrm>
            <a:off x="763672" y="1793348"/>
            <a:ext cx="4709054" cy="576262"/>
          </a:xfrm>
        </p:spPr>
        <p:txBody>
          <a:bodyPr/>
          <a:lstStyle/>
          <a:p>
            <a:pPr algn="ctr"/>
            <a:r>
              <a:rPr lang="zh-CN" altLang="en-US" dirty="0"/>
              <a:t>磁化强度</a:t>
            </a:r>
          </a:p>
        </p:txBody>
      </p:sp>
      <p:sp>
        <p:nvSpPr>
          <p:cNvPr id="17" name="文本占位符 16">
            <a:extLst>
              <a:ext uri="{FF2B5EF4-FFF2-40B4-BE49-F238E27FC236}">
                <a16:creationId xmlns:a16="http://schemas.microsoft.com/office/drawing/2014/main" id="{78222E5B-AA74-4E82-A5A3-9E54E5F54941}"/>
              </a:ext>
            </a:extLst>
          </p:cNvPr>
          <p:cNvSpPr>
            <a:spLocks noGrp="1"/>
          </p:cNvSpPr>
          <p:nvPr>
            <p:ph type="body" sz="quarter" idx="3"/>
          </p:nvPr>
        </p:nvSpPr>
        <p:spPr>
          <a:xfrm>
            <a:off x="6771778" y="1777736"/>
            <a:ext cx="4722813" cy="576262"/>
          </a:xfrm>
        </p:spPr>
        <p:txBody>
          <a:bodyPr/>
          <a:lstStyle/>
          <a:p>
            <a:pPr algn="ctr"/>
            <a:r>
              <a:rPr lang="zh-CN" altLang="en-US" dirty="0"/>
              <a:t>磁化强度绝对值</a:t>
            </a:r>
          </a:p>
        </p:txBody>
      </p:sp>
      <p:pic>
        <p:nvPicPr>
          <p:cNvPr id="6" name="内容占位符 5">
            <a:extLst>
              <a:ext uri="{FF2B5EF4-FFF2-40B4-BE49-F238E27FC236}">
                <a16:creationId xmlns:a16="http://schemas.microsoft.com/office/drawing/2014/main" id="{BEFCB021-EC5F-48E2-AF49-A2A87E8894FE}"/>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364836" y="2353998"/>
            <a:ext cx="5506726" cy="3497921"/>
          </a:xfrm>
        </p:spPr>
      </p:pic>
      <p:pic>
        <p:nvPicPr>
          <p:cNvPr id="10" name="内容占位符 9">
            <a:extLst>
              <a:ext uri="{FF2B5EF4-FFF2-40B4-BE49-F238E27FC236}">
                <a16:creationId xmlns:a16="http://schemas.microsoft.com/office/drawing/2014/main" id="{D9E110DF-08FE-442F-954E-0C0BA7053981}"/>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6479761" y="2369609"/>
            <a:ext cx="5306846" cy="3497921"/>
          </a:xfrm>
        </p:spPr>
      </p:pic>
    </p:spTree>
    <p:extLst>
      <p:ext uri="{BB962C8B-B14F-4D97-AF65-F5344CB8AC3E}">
        <p14:creationId xmlns:p14="http://schemas.microsoft.com/office/powerpoint/2010/main" val="342332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39093-C3A8-4025-8FDE-5A4DECBB3403}"/>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蒙特卡洛算法</a:t>
            </a:r>
          </a:p>
        </p:txBody>
      </p:sp>
      <p:sp>
        <p:nvSpPr>
          <p:cNvPr id="3" name="内容占位符 2">
            <a:extLst>
              <a:ext uri="{FF2B5EF4-FFF2-40B4-BE49-F238E27FC236}">
                <a16:creationId xmlns:a16="http://schemas.microsoft.com/office/drawing/2014/main" id="{DD12FAF5-15BA-415F-AE79-4F9CC9973F66}"/>
              </a:ext>
            </a:extLst>
          </p:cNvPr>
          <p:cNvSpPr>
            <a:spLocks noGrp="1"/>
          </p:cNvSpPr>
          <p:nvPr>
            <p:ph idx="1"/>
          </p:nvPr>
        </p:nvSpPr>
        <p:spPr/>
        <p:txBody>
          <a:bodyPr>
            <a:normAutofit lnSpcReduction="10000"/>
          </a:bodyPr>
          <a:lstStyle/>
          <a:p>
            <a:r>
              <a:rPr lang="en-US" altLang="zh-CN" sz="2800" b="1" dirty="0"/>
              <a:t>Monte Carlo</a:t>
            </a:r>
            <a:r>
              <a:rPr lang="zh-CN" altLang="en-US" sz="2800" b="1" dirty="0"/>
              <a:t>方法</a:t>
            </a:r>
            <a:r>
              <a:rPr lang="zh-CN" altLang="en-US" sz="2800" dirty="0"/>
              <a:t>，和</a:t>
            </a:r>
            <a:r>
              <a:rPr lang="en-US" altLang="zh-CN" sz="2800" dirty="0"/>
              <a:t>Monte, Carlo</a:t>
            </a:r>
            <a:r>
              <a:rPr lang="zh-CN" altLang="en-US" sz="2800" dirty="0"/>
              <a:t>这两个人都没啥关系。实际上</a:t>
            </a:r>
            <a:r>
              <a:rPr lang="en-US" altLang="zh-CN" sz="2800" dirty="0"/>
              <a:t>Monte Carlo</a:t>
            </a:r>
            <a:r>
              <a:rPr lang="zh-CN" altLang="en-US" sz="2800" dirty="0"/>
              <a:t>是摩纳哥的一座赌场，摩纳哥公国凭借着它的兴建，一举扭转了国运。</a:t>
            </a:r>
            <a:endParaRPr lang="en-US" altLang="zh-CN" sz="2800" dirty="0"/>
          </a:p>
          <a:p>
            <a:r>
              <a:rPr lang="en-US" altLang="zh-CN" sz="2800" dirty="0"/>
              <a:t>Monte Carlo</a:t>
            </a:r>
            <a:r>
              <a:rPr lang="zh-CN" altLang="en-US" sz="2800" dirty="0"/>
              <a:t>方法的雏形是</a:t>
            </a:r>
            <a:r>
              <a:rPr lang="en-US" altLang="zh-CN" sz="2800" dirty="0"/>
              <a:t>400</a:t>
            </a:r>
            <a:r>
              <a:rPr lang="zh-CN" altLang="en-US" sz="2800" dirty="0"/>
              <a:t>年前的</a:t>
            </a:r>
            <a:r>
              <a:rPr lang="en-US" altLang="zh-CN" sz="2800" dirty="0"/>
              <a:t>Buffon</a:t>
            </a:r>
            <a:r>
              <a:rPr lang="zh-CN" altLang="en-US" sz="2800" dirty="0"/>
              <a:t>投针试验。而真正归纳了</a:t>
            </a:r>
            <a:r>
              <a:rPr lang="en-US" altLang="zh-CN" sz="2800" dirty="0"/>
              <a:t>Monte Carlo</a:t>
            </a:r>
            <a:r>
              <a:rPr lang="zh-CN" altLang="en-US" sz="2800" dirty="0"/>
              <a:t>方法的，是</a:t>
            </a:r>
            <a:r>
              <a:rPr lang="en-US" altLang="zh-CN" sz="2800" dirty="0"/>
              <a:t>Neumann</a:t>
            </a:r>
            <a:r>
              <a:rPr lang="zh-CN" altLang="en-US" sz="2800" dirty="0"/>
              <a:t>和</a:t>
            </a:r>
            <a:r>
              <a:rPr lang="en-US" altLang="zh-CN" sz="2800" dirty="0" err="1"/>
              <a:t>Ulam</a:t>
            </a:r>
            <a:r>
              <a:rPr lang="zh-CN" altLang="en-US" sz="2800" dirty="0"/>
              <a:t>，他们最初的目的，是为了在</a:t>
            </a:r>
            <a:r>
              <a:rPr lang="en-US" altLang="zh-CN" sz="2800" dirty="0"/>
              <a:t>Monte Carlo</a:t>
            </a:r>
            <a:r>
              <a:rPr lang="zh-CN" altLang="en-US" sz="2800" dirty="0"/>
              <a:t>的俄罗斯轮盘赌上赚把大的（划掉）是为了研制核武器。</a:t>
            </a:r>
            <a:endParaRPr lang="en-US" altLang="zh-CN" sz="3200" dirty="0">
              <a:latin typeface="等线" panose="02010600030101010101" pitchFamily="2" charset="-122"/>
              <a:ea typeface="等线" panose="02010600030101010101" pitchFamily="2" charset="-122"/>
            </a:endParaRPr>
          </a:p>
          <a:p>
            <a:pPr marL="0" indent="0" algn="r">
              <a:buNone/>
            </a:pPr>
            <a:r>
              <a:rPr lang="en-US" altLang="zh-CN" sz="2800" dirty="0"/>
              <a:t>——</a:t>
            </a:r>
            <a:r>
              <a:rPr lang="zh-CN" altLang="en-US" sz="2800" dirty="0"/>
              <a:t>引自知乎</a:t>
            </a:r>
          </a:p>
        </p:txBody>
      </p:sp>
    </p:spTree>
    <p:extLst>
      <p:ext uri="{BB962C8B-B14F-4D97-AF65-F5344CB8AC3E}">
        <p14:creationId xmlns:p14="http://schemas.microsoft.com/office/powerpoint/2010/main" val="2624003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99A140D-939A-4921-B573-09E2F0940BB9}"/>
              </a:ext>
            </a:extLst>
          </p:cNvPr>
          <p:cNvSpPr>
            <a:spLocks noGrp="1"/>
          </p:cNvSpPr>
          <p:nvPr>
            <p:ph type="title"/>
          </p:nvPr>
        </p:nvSpPr>
        <p:spPr>
          <a:xfrm>
            <a:off x="1030286" y="1866900"/>
            <a:ext cx="10131427" cy="3124199"/>
          </a:xfrm>
        </p:spPr>
        <p:txBody>
          <a:bodyPr>
            <a:normAutofit/>
          </a:bodyPr>
          <a:lstStyle/>
          <a:p>
            <a:pPr algn="ctr"/>
            <a:r>
              <a:rPr lang="zh-CN" altLang="en-US" sz="6000" dirty="0">
                <a:latin typeface="等线" panose="02010600030101010101" pitchFamily="2" charset="-122"/>
                <a:ea typeface="等线" panose="02010600030101010101" pitchFamily="2" charset="-122"/>
              </a:rPr>
              <a:t>蒙特卡洛算法的优化</a:t>
            </a:r>
          </a:p>
        </p:txBody>
      </p:sp>
    </p:spTree>
    <p:extLst>
      <p:ext uri="{BB962C8B-B14F-4D97-AF65-F5344CB8AC3E}">
        <p14:creationId xmlns:p14="http://schemas.microsoft.com/office/powerpoint/2010/main" val="310428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54DEB0-FD81-49CB-B18D-139D24637E16}"/>
              </a:ext>
            </a:extLst>
          </p:cNvPr>
          <p:cNvSpPr>
            <a:spLocks noGrp="1"/>
          </p:cNvSpPr>
          <p:nvPr>
            <p:ph type="title"/>
          </p:nvPr>
        </p:nvSpPr>
        <p:spPr/>
        <p:txBody>
          <a:bodyPr/>
          <a:lstStyle/>
          <a:p>
            <a:r>
              <a:rPr lang="zh-CN" altLang="en-US" dirty="0"/>
              <a:t>临界温度附近的不稳定性</a:t>
            </a:r>
          </a:p>
        </p:txBody>
      </p:sp>
      <p:sp>
        <p:nvSpPr>
          <p:cNvPr id="5" name="内容占位符 4">
            <a:extLst>
              <a:ext uri="{FF2B5EF4-FFF2-40B4-BE49-F238E27FC236}">
                <a16:creationId xmlns:a16="http://schemas.microsoft.com/office/drawing/2014/main" id="{344DE369-802E-47F4-92CA-59620149AADC}"/>
              </a:ext>
            </a:extLst>
          </p:cNvPr>
          <p:cNvSpPr>
            <a:spLocks noGrp="1"/>
          </p:cNvSpPr>
          <p:nvPr>
            <p:ph idx="1"/>
          </p:nvPr>
        </p:nvSpPr>
        <p:spPr>
          <a:xfrm>
            <a:off x="685801" y="2142067"/>
            <a:ext cx="5410199" cy="3649133"/>
          </a:xfrm>
        </p:spPr>
        <p:txBody>
          <a:bodyPr>
            <a:normAutofit/>
          </a:bodyPr>
          <a:lstStyle/>
          <a:p>
            <a:r>
              <a:rPr lang="zh-CN" altLang="en-US" sz="2800" dirty="0"/>
              <a:t>铁磁体在临界温度附近的相变为二级相变。二级相变主要的特征是对称性破缺，同时在临界温度附近还会有长程关联。而上述单粒子翻转只是单个粒子的翻转，在临界温度附近收敛性非常差</a:t>
            </a:r>
          </a:p>
        </p:txBody>
      </p:sp>
      <p:pic>
        <p:nvPicPr>
          <p:cNvPr id="7" name="图形 6">
            <a:extLst>
              <a:ext uri="{FF2B5EF4-FFF2-40B4-BE49-F238E27FC236}">
                <a16:creationId xmlns:a16="http://schemas.microsoft.com/office/drawing/2014/main" id="{71D13B66-076F-459E-A0A5-393561F0E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183626"/>
            <a:ext cx="5236946" cy="3566014"/>
          </a:xfrm>
          <a:prstGeom prst="rect">
            <a:avLst/>
          </a:prstGeom>
        </p:spPr>
      </p:pic>
    </p:spTree>
    <p:extLst>
      <p:ext uri="{BB962C8B-B14F-4D97-AF65-F5344CB8AC3E}">
        <p14:creationId xmlns:p14="http://schemas.microsoft.com/office/powerpoint/2010/main" val="3235287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54DEB0-FD81-49CB-B18D-139D24637E16}"/>
              </a:ext>
            </a:extLst>
          </p:cNvPr>
          <p:cNvSpPr>
            <a:spLocks noGrp="1"/>
          </p:cNvSpPr>
          <p:nvPr>
            <p:ph type="title"/>
          </p:nvPr>
        </p:nvSpPr>
        <p:spPr/>
        <p:txBody>
          <a:bodyPr/>
          <a:lstStyle/>
          <a:p>
            <a:r>
              <a:rPr lang="zh-CN" altLang="en-US" dirty="0"/>
              <a:t>低温下的收敛慢化</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44DE369-802E-47F4-92CA-59620149AADC}"/>
                  </a:ext>
                </a:extLst>
              </p:cNvPr>
              <p:cNvSpPr>
                <a:spLocks noGrp="1"/>
              </p:cNvSpPr>
              <p:nvPr>
                <p:ph idx="1"/>
              </p:nvPr>
            </p:nvSpPr>
            <p:spPr>
              <a:xfrm>
                <a:off x="685802" y="1975013"/>
                <a:ext cx="5205044" cy="3625687"/>
              </a:xfrm>
            </p:spPr>
            <p:txBody>
              <a:bodyPr>
                <a:normAutofit lnSpcReduction="10000"/>
              </a:bodyPr>
              <a:lstStyle/>
              <a:p>
                <a:r>
                  <a:rPr lang="zh-CN" altLang="en-US" sz="2800" dirty="0">
                    <a:ea typeface="等线" panose="02010600030101010101" pitchFamily="2" charset="-122"/>
                  </a:rPr>
                  <a:t>由</a:t>
                </a:r>
                <a14:m>
                  <m:oMath xmlns:m="http://schemas.openxmlformats.org/officeDocument/2006/math">
                    <m:r>
                      <a:rPr lang="zh-CN" altLang="en-US" sz="2800" i="1">
                        <a:latin typeface="Cambria Math" panose="02040503050406030204" pitchFamily="18" charset="0"/>
                        <a:ea typeface="等线" panose="02010600030101010101" pitchFamily="2" charset="-122"/>
                      </a:rPr>
                      <m:t>接受概率</m:t>
                    </m:r>
                  </m:oMath>
                </a14:m>
                <a:endParaRPr lang="en-US" altLang="zh-CN" sz="2800" i="1" dirty="0">
                  <a:latin typeface="Cambria Math" panose="02040503050406030204" pitchFamily="18" charset="0"/>
                  <a:ea typeface="等线"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m:t>
                      </m:r>
                      <m:d>
                        <m:dPr>
                          <m:begChr m:val="{"/>
                          <m:endChr m:val=""/>
                          <m:ctrlPr>
                            <a:rPr lang="en-US" altLang="zh-CN" sz="2800" i="1">
                              <a:latin typeface="Cambria Math" panose="02040503050406030204" pitchFamily="18" charset="0"/>
                              <a:ea typeface="等线" panose="02010600030101010101" pitchFamily="2" charset="-122"/>
                            </a:rPr>
                          </m:ctrlPr>
                        </m:dPr>
                        <m:e>
                          <m:eqArr>
                            <m:eqArrPr>
                              <m:ctrlPr>
                                <a:rPr lang="en-US" altLang="zh-CN" sz="2800" i="1">
                                  <a:latin typeface="Cambria Math" panose="02040503050406030204" pitchFamily="18" charset="0"/>
                                  <a:ea typeface="等线" panose="02010600030101010101" pitchFamily="2" charset="-122"/>
                                </a:rPr>
                              </m:ctrlPr>
                            </m:eqArrPr>
                            <m:e>
                              <m:r>
                                <a:rPr lang="en-US" altLang="zh-CN" sz="2800" i="1">
                                  <a:latin typeface="Cambria Math" panose="02040503050406030204" pitchFamily="18" charset="0"/>
                                  <a:ea typeface="等线" panose="02010600030101010101" pitchFamily="2" charset="-122"/>
                                </a:rPr>
                                <m:t>1,  </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r>
                                <a:rPr lang="en-US" altLang="zh-CN" sz="2800" i="1">
                                  <a:latin typeface="Cambria Math" panose="02040503050406030204" pitchFamily="18" charset="0"/>
                                  <a:ea typeface="等线" panose="02010600030101010101" pitchFamily="2" charset="-122"/>
                                </a:rPr>
                                <m:t>&lt;0</m:t>
                              </m:r>
                            </m:e>
                            <m:e>
                              <m:r>
                                <a:rPr lang="en-US" altLang="zh-CN" sz="2800" i="1">
                                  <a:latin typeface="Cambria Math" panose="02040503050406030204" pitchFamily="18" charset="0"/>
                                  <a:ea typeface="等线" panose="02010600030101010101" pitchFamily="2" charset="-122"/>
                                </a:rPr>
                                <m:t>&amp;</m:t>
                              </m:r>
                              <m:sSup>
                                <m:sSupPr>
                                  <m:ctrlPr>
                                    <a:rPr lang="en-US" altLang="zh-CN" sz="2800" i="1">
                                      <a:latin typeface="Cambria Math" panose="02040503050406030204" pitchFamily="18" charset="0"/>
                                      <a:ea typeface="等线" panose="02010600030101010101" pitchFamily="2" charset="-122"/>
                                    </a:rPr>
                                  </m:ctrlPr>
                                </m:sSupPr>
                                <m:e>
                                  <m:r>
                                    <a:rPr lang="en-US" altLang="zh-CN" sz="2800" i="1">
                                      <a:latin typeface="Cambria Math" panose="02040503050406030204" pitchFamily="18" charset="0"/>
                                      <a:ea typeface="等线" panose="02010600030101010101" pitchFamily="2" charset="-122"/>
                                    </a:rPr>
                                    <m:t>𝑒</m:t>
                                  </m:r>
                                </m:e>
                                <m:sup>
                                  <m:r>
                                    <a:rPr lang="en-US" altLang="zh-CN" sz="2800" i="1">
                                      <a:latin typeface="Cambria Math" panose="02040503050406030204" pitchFamily="18" charset="0"/>
                                      <a:ea typeface="等线" panose="02010600030101010101" pitchFamily="2" charset="-122"/>
                                    </a:rPr>
                                    <m:t>−</m:t>
                                  </m:r>
                                  <m:r>
                                    <a:rPr lang="en-US" altLang="zh-CN" sz="2800" i="1">
                                      <a:latin typeface="Cambria Math" panose="02040503050406030204" pitchFamily="18" charset="0"/>
                                      <a:ea typeface="等线" panose="02010600030101010101" pitchFamily="2" charset="-122"/>
                                    </a:rPr>
                                    <m:t>𝛽</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sup>
                              </m:sSup>
                              <m:r>
                                <a:rPr lang="en-US" altLang="zh-CN" sz="2800" i="1">
                                  <a:latin typeface="Cambria Math" panose="02040503050406030204" pitchFamily="18" charset="0"/>
                                  <a:ea typeface="等线" panose="02010600030101010101" pitchFamily="2" charset="-122"/>
                                </a:rPr>
                                <m:t>,  </m:t>
                              </m:r>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r>
                                <a:rPr lang="en-US" altLang="zh-CN" sz="2800" i="1">
                                  <a:latin typeface="Cambria Math" panose="02040503050406030204" pitchFamily="18" charset="0"/>
                                  <a:ea typeface="等线" panose="02010600030101010101" pitchFamily="2" charset="-122"/>
                                </a:rPr>
                                <m:t>≥0</m:t>
                              </m:r>
                            </m:e>
                          </m:eqArr>
                        </m:e>
                      </m:d>
                    </m:oMath>
                  </m:oMathPara>
                </a14:m>
                <a:endParaRPr lang="en-US" altLang="zh-CN" sz="2800" dirty="0"/>
              </a:p>
              <a:p>
                <a:r>
                  <a:rPr lang="zh-CN" altLang="en-US" sz="2800" dirty="0"/>
                  <a:t>可以发现，当温度非常低时，一个非常小的能量上升也会使</a:t>
                </a:r>
                <a14:m>
                  <m:oMath xmlns:m="http://schemas.openxmlformats.org/officeDocument/2006/math">
                    <m:r>
                      <a:rPr lang="en-US" altLang="zh-CN" sz="2800" i="1">
                        <a:latin typeface="Cambria Math" panose="02040503050406030204" pitchFamily="18" charset="0"/>
                        <a:ea typeface="等线" panose="02010600030101010101" pitchFamily="2" charset="-122"/>
                      </a:rPr>
                      <m:t>𝐴</m:t>
                    </m:r>
                    <m:d>
                      <m:dPr>
                        <m:ctrlPr>
                          <a:rPr lang="en-US" altLang="zh-CN" sz="2800" i="1">
                            <a:latin typeface="Cambria Math" panose="02040503050406030204" pitchFamily="18" charset="0"/>
                            <a:ea typeface="等线" panose="02010600030101010101" pitchFamily="2" charset="-122"/>
                          </a:rPr>
                        </m:ctrlPr>
                      </m:dPr>
                      <m:e>
                        <m:r>
                          <m:rPr>
                            <m:sty m:val="p"/>
                          </m:rPr>
                          <a:rPr lang="en-US" altLang="zh-CN" sz="2800">
                            <a:latin typeface="Cambria Math" panose="02040503050406030204" pitchFamily="18" charset="0"/>
                            <a:ea typeface="等线" panose="02010600030101010101" pitchFamily="2" charset="-122"/>
                          </a:rPr>
                          <m:t>Δ</m:t>
                        </m:r>
                        <m:r>
                          <a:rPr lang="en-US" altLang="zh-CN" sz="2800" i="1">
                            <a:latin typeface="Cambria Math" panose="02040503050406030204" pitchFamily="18" charset="0"/>
                            <a:ea typeface="等线" panose="02010600030101010101" pitchFamily="2" charset="-122"/>
                          </a:rPr>
                          <m:t>𝐸</m:t>
                        </m:r>
                      </m:e>
                    </m:d>
                    <m:r>
                      <a:rPr lang="en-US" altLang="zh-CN" sz="2800" i="1">
                        <a:latin typeface="Cambria Math" panose="02040503050406030204" pitchFamily="18" charset="0"/>
                        <a:ea typeface="等线" panose="02010600030101010101" pitchFamily="2" charset="-122"/>
                      </a:rPr>
                      <m:t> </m:t>
                    </m:r>
                  </m:oMath>
                </a14:m>
                <a:r>
                  <a:rPr lang="zh-CN" altLang="en-US" sz="2800" dirty="0"/>
                  <a:t>非常小，这会导致接受率急剧降低，大量的过程都是无用试探，也会导致收敛性差</a:t>
                </a:r>
              </a:p>
            </p:txBody>
          </p:sp>
        </mc:Choice>
        <mc:Fallback xmlns="">
          <p:sp>
            <p:nvSpPr>
              <p:cNvPr id="5" name="内容占位符 4">
                <a:extLst>
                  <a:ext uri="{FF2B5EF4-FFF2-40B4-BE49-F238E27FC236}">
                    <a16:creationId xmlns:a16="http://schemas.microsoft.com/office/drawing/2014/main" id="{344DE369-802E-47F4-92CA-59620149AADC}"/>
                  </a:ext>
                </a:extLst>
              </p:cNvPr>
              <p:cNvSpPr>
                <a:spLocks noGrp="1" noRot="1" noChangeAspect="1" noMove="1" noResize="1" noEditPoints="1" noAdjustHandles="1" noChangeArrowheads="1" noChangeShapeType="1" noTextEdit="1"/>
              </p:cNvSpPr>
              <p:nvPr>
                <p:ph idx="1"/>
              </p:nvPr>
            </p:nvSpPr>
            <p:spPr>
              <a:xfrm>
                <a:off x="685802" y="1975013"/>
                <a:ext cx="5205044" cy="3625687"/>
              </a:xfrm>
              <a:blipFill>
                <a:blip r:embed="rId2"/>
                <a:stretch>
                  <a:fillRect l="-2110" t="-2689" b="-3697"/>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3E31592B-7029-4326-9C86-3523730C4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2061139"/>
            <a:ext cx="5205043" cy="3544290"/>
          </a:xfrm>
          <a:prstGeom prst="rect">
            <a:avLst/>
          </a:prstGeom>
        </p:spPr>
      </p:pic>
    </p:spTree>
    <p:extLst>
      <p:ext uri="{BB962C8B-B14F-4D97-AF65-F5344CB8AC3E}">
        <p14:creationId xmlns:p14="http://schemas.microsoft.com/office/powerpoint/2010/main" val="351930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C06CA-A5AA-4B57-AE4E-0923B3C76485}"/>
              </a:ext>
            </a:extLst>
          </p:cNvPr>
          <p:cNvSpPr>
            <a:spLocks noGrp="1"/>
          </p:cNvSpPr>
          <p:nvPr>
            <p:ph type="title"/>
          </p:nvPr>
        </p:nvSpPr>
        <p:spPr/>
        <p:txBody>
          <a:bodyPr/>
          <a:lstStyle/>
          <a:p>
            <a:r>
              <a:rPr lang="zh-CN" altLang="en-US" dirty="0"/>
              <a:t>团簇更新</a:t>
            </a:r>
          </a:p>
        </p:txBody>
      </p:sp>
      <p:sp>
        <p:nvSpPr>
          <p:cNvPr id="3" name="内容占位符 2">
            <a:extLst>
              <a:ext uri="{FF2B5EF4-FFF2-40B4-BE49-F238E27FC236}">
                <a16:creationId xmlns:a16="http://schemas.microsoft.com/office/drawing/2014/main" id="{88AC7E47-17AA-4F9C-8B9D-22A330836BDC}"/>
              </a:ext>
            </a:extLst>
          </p:cNvPr>
          <p:cNvSpPr>
            <a:spLocks noGrp="1"/>
          </p:cNvSpPr>
          <p:nvPr>
            <p:ph sz="half" idx="1"/>
          </p:nvPr>
        </p:nvSpPr>
        <p:spPr/>
        <p:txBody>
          <a:bodyPr>
            <a:normAutofit/>
          </a:bodyPr>
          <a:lstStyle/>
          <a:p>
            <a:r>
              <a:rPr lang="zh-CN" altLang="en-US" sz="2800" dirty="0">
                <a:latin typeface="等线" panose="02010600030101010101" pitchFamily="2" charset="-122"/>
                <a:ea typeface="等线" panose="02010600030101010101" pitchFamily="2" charset="-122"/>
              </a:rPr>
              <a:t>为了应对上述问题，一种优化蒙特卡洛算法的方式就是一次性翻转一团磁矩，这可以使翻转效率大大提高</a:t>
            </a:r>
          </a:p>
        </p:txBody>
      </p:sp>
      <p:pic>
        <p:nvPicPr>
          <p:cNvPr id="6" name="内容占位符 5">
            <a:extLst>
              <a:ext uri="{FF2B5EF4-FFF2-40B4-BE49-F238E27FC236}">
                <a16:creationId xmlns:a16="http://schemas.microsoft.com/office/drawing/2014/main" id="{1DEF2146-42FE-427E-A5C0-73AF9E375039}"/>
              </a:ext>
            </a:extLst>
          </p:cNvPr>
          <p:cNvPicPr>
            <a:picLocks noGrp="1" noChangeAspect="1"/>
          </p:cNvPicPr>
          <p:nvPr>
            <p:ph sz="half" idx="2"/>
          </p:nvPr>
        </p:nvPicPr>
        <p:blipFill>
          <a:blip r:embed="rId2"/>
          <a:stretch>
            <a:fillRect/>
          </a:stretch>
        </p:blipFill>
        <p:spPr>
          <a:xfrm>
            <a:off x="6510866" y="1719568"/>
            <a:ext cx="4084009" cy="4071633"/>
          </a:xfrm>
        </p:spPr>
      </p:pic>
    </p:spTree>
    <p:extLst>
      <p:ext uri="{BB962C8B-B14F-4D97-AF65-F5344CB8AC3E}">
        <p14:creationId xmlns:p14="http://schemas.microsoft.com/office/powerpoint/2010/main" val="602357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022CB-CC2B-40AB-B5DE-0B90C303A320}"/>
              </a:ext>
            </a:extLst>
          </p:cNvPr>
          <p:cNvSpPr>
            <a:spLocks noGrp="1"/>
          </p:cNvSpPr>
          <p:nvPr>
            <p:ph type="title"/>
          </p:nvPr>
        </p:nvSpPr>
        <p:spPr/>
        <p:txBody>
          <a:bodyPr/>
          <a:lstStyle/>
          <a:p>
            <a:r>
              <a:rPr lang="zh-CN" altLang="en-US" dirty="0"/>
              <a:t>团簇更新</a:t>
            </a:r>
            <a:r>
              <a:rPr lang="en-US" altLang="zh-CN" dirty="0"/>
              <a:t>——Wolff</a:t>
            </a:r>
            <a:r>
              <a:rPr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F0B112-C390-42F0-A642-CE1E52D1074F}"/>
                  </a:ext>
                </a:extLst>
              </p:cNvPr>
              <p:cNvSpPr>
                <a:spLocks noGrp="1"/>
              </p:cNvSpPr>
              <p:nvPr>
                <p:ph sz="half" idx="1"/>
              </p:nvPr>
            </p:nvSpPr>
            <p:spPr/>
            <p:txBody>
              <a:bodyPr>
                <a:noAutofit/>
              </a:bodyPr>
              <a:lstStyle/>
              <a:p>
                <a:r>
                  <a:rPr lang="en-US" altLang="zh-CN" sz="2400" dirty="0"/>
                  <a:t>Wolff</a:t>
                </a:r>
                <a:r>
                  <a:rPr lang="zh-CN" altLang="en-US" sz="2400" dirty="0"/>
                  <a:t>算法的主要做法是：每一步随机抽取一个磁矩作为种子，并加入到待翻转团簇中，然后将该种子周围的与之同向的磁矩以一定概率</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𝑎𝑑𝑑</m:t>
                        </m:r>
                      </m:sub>
                    </m:sSub>
                  </m:oMath>
                </a14:m>
                <a:r>
                  <a:rPr lang="zh-CN" altLang="en-US" sz="2400" dirty="0"/>
                  <a:t>加入到团簇中，并作为新的种子，再用新的种子继续生成（原来的种子就不作为种子了），直到团簇中没有种子为止</a:t>
                </a:r>
                <a:endParaRPr lang="en-US" altLang="zh-CN" sz="2400" dirty="0"/>
              </a:p>
              <a:p>
                <a:r>
                  <a:rPr lang="zh-CN" altLang="en-US" sz="2400" dirty="0"/>
                  <a:t>（广度搜索）</a:t>
                </a:r>
              </a:p>
            </p:txBody>
          </p:sp>
        </mc:Choice>
        <mc:Fallback xmlns="">
          <p:sp>
            <p:nvSpPr>
              <p:cNvPr id="3" name="内容占位符 2">
                <a:extLst>
                  <a:ext uri="{FF2B5EF4-FFF2-40B4-BE49-F238E27FC236}">
                    <a16:creationId xmlns:a16="http://schemas.microsoft.com/office/drawing/2014/main" id="{B8F0B112-C390-42F0-A642-CE1E52D1074F}"/>
                  </a:ext>
                </a:extLst>
              </p:cNvPr>
              <p:cNvSpPr>
                <a:spLocks noGrp="1" noRot="1" noChangeAspect="1" noMove="1" noResize="1" noEditPoints="1" noAdjustHandles="1" noChangeArrowheads="1" noChangeShapeType="1" noTextEdit="1"/>
              </p:cNvSpPr>
              <p:nvPr>
                <p:ph sz="half" idx="1"/>
              </p:nvPr>
            </p:nvSpPr>
            <p:spPr>
              <a:blipFill>
                <a:blip r:embed="rId2"/>
                <a:stretch>
                  <a:fillRect l="-1709" b="-1503"/>
                </a:stretch>
              </a:blipFill>
            </p:spPr>
            <p:txBody>
              <a:bodyPr/>
              <a:lstStyle/>
              <a:p>
                <a:r>
                  <a:rPr lang="zh-CN" altLang="en-US">
                    <a:noFill/>
                  </a:rPr>
                  <a:t> </a:t>
                </a:r>
              </a:p>
            </p:txBody>
          </p:sp>
        </mc:Fallback>
      </mc:AlternateContent>
      <p:sp>
        <p:nvSpPr>
          <p:cNvPr id="8" name="内容占位符 7">
            <a:extLst>
              <a:ext uri="{FF2B5EF4-FFF2-40B4-BE49-F238E27FC236}">
                <a16:creationId xmlns:a16="http://schemas.microsoft.com/office/drawing/2014/main" id="{86E1BC82-1542-482E-A812-FE53FED5F64E}"/>
              </a:ext>
            </a:extLst>
          </p:cNvPr>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3430525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4">
                <a:extLst>
                  <a:ext uri="{FF2B5EF4-FFF2-40B4-BE49-F238E27FC236}">
                    <a16:creationId xmlns:a16="http://schemas.microsoft.com/office/drawing/2014/main" id="{7B54F760-59CA-42A9-A1C2-5A5905B55ADA}"/>
                  </a:ext>
                </a:extLst>
              </p:cNvPr>
              <p:cNvSpPr>
                <a:spLocks noGrp="1"/>
              </p:cNvSpPr>
              <p:nvPr>
                <p:ph type="title"/>
              </p:nvPr>
            </p:nvSpPr>
            <p:spPr/>
            <p:txBody>
              <a:bodyPr/>
              <a:lstStyle/>
              <a:p>
                <a:r>
                  <a:rPr lang="en-US" altLang="zh-CN" dirty="0"/>
                  <a:t>Wolff</a:t>
                </a:r>
                <a:r>
                  <a:rPr lang="zh-CN" altLang="en-US" dirty="0"/>
                  <a:t>算法</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𝑎𝑑𝑑</m:t>
                        </m:r>
                      </m:sub>
                    </m:sSub>
                  </m:oMath>
                </a14:m>
                <a:r>
                  <a:rPr lang="zh-CN" altLang="en-US" dirty="0"/>
                  <a:t>的确定</a:t>
                </a:r>
              </a:p>
            </p:txBody>
          </p:sp>
        </mc:Choice>
        <mc:Fallback xmlns="">
          <p:sp>
            <p:nvSpPr>
              <p:cNvPr id="5" name="标题 4">
                <a:extLst>
                  <a:ext uri="{FF2B5EF4-FFF2-40B4-BE49-F238E27FC236}">
                    <a16:creationId xmlns:a16="http://schemas.microsoft.com/office/drawing/2014/main" id="{7B54F760-59CA-42A9-A1C2-5A5905B55ADA}"/>
                  </a:ext>
                </a:extLst>
              </p:cNvPr>
              <p:cNvSpPr>
                <a:spLocks noGrp="1" noRot="1" noChangeAspect="1" noMove="1" noResize="1" noEditPoints="1" noAdjustHandles="1" noChangeArrowheads="1" noChangeShapeType="1" noTextEdit="1"/>
              </p:cNvSpPr>
              <p:nvPr>
                <p:ph type="title"/>
              </p:nvPr>
            </p:nvSpPr>
            <p:spPr>
              <a:blipFill>
                <a:blip r:embed="rId2"/>
                <a:stretch>
                  <a:fillRect l="-18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E24138E8-B4CD-4C7A-9F17-1E7490CA1E56}"/>
                  </a:ext>
                </a:extLst>
              </p:cNvPr>
              <p:cNvSpPr>
                <a:spLocks noGrp="1"/>
              </p:cNvSpPr>
              <p:nvPr>
                <p:ph idx="1"/>
              </p:nvPr>
            </p:nvSpPr>
            <p:spPr/>
            <p:txBody>
              <a:bodyPr>
                <a:normAutofit/>
              </a:bodyPr>
              <a:lstStyle/>
              <a:p>
                <a:r>
                  <a:rPr lang="zh-CN" altLang="en-US" sz="2800" dirty="0"/>
                  <a:t>此时两个状态之间的“抽取概率”</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oMath>
                </a14:m>
                <a:r>
                  <a:rPr lang="zh-CN" altLang="en-US" sz="2800" dirty="0"/>
                  <a:t>不再是</a:t>
                </a:r>
                <a:r>
                  <a:rPr lang="en-US" altLang="zh-CN" sz="2800" dirty="0"/>
                  <a:t>1/N</a:t>
                </a:r>
                <a:r>
                  <a:rPr lang="zh-CN" altLang="en-US" sz="2800" dirty="0"/>
                  <a:t>。我们不关心其具体形式，要确定翻转率、</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𝑎𝑑𝑑</m:t>
                        </m:r>
                      </m:sub>
                    </m:sSub>
                  </m:oMath>
                </a14:m>
                <a:r>
                  <a:rPr lang="zh-CN" altLang="en-US" sz="2800" dirty="0"/>
                  <a:t>只需要知道两个态之间“抽取概率”的比值</a:t>
                </a:r>
                <a14:m>
                  <m:oMath xmlns:m="http://schemas.openxmlformats.org/officeDocument/2006/math">
                    <m:f>
                      <m:fPr>
                        <m:ctrlPr>
                          <a:rPr lang="en-US" altLang="zh-CN" sz="280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𝜈</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𝑔</m:t>
                            </m:r>
                          </m:e>
                          <m:sub>
                            <m:r>
                              <a:rPr lang="en-US" altLang="zh-CN" sz="2800" b="0" i="1" smtClean="0">
                                <a:latin typeface="Cambria Math" panose="02040503050406030204" pitchFamily="18" charset="0"/>
                              </a:rPr>
                              <m:t>𝜈</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𝜇</m:t>
                            </m:r>
                          </m:sub>
                        </m:sSub>
                      </m:den>
                    </m:f>
                  </m:oMath>
                </a14:m>
                <a:endParaRPr lang="zh-CN" altLang="en-US" sz="2800" dirty="0"/>
              </a:p>
            </p:txBody>
          </p:sp>
        </mc:Choice>
        <mc:Fallback xmlns="">
          <p:sp>
            <p:nvSpPr>
              <p:cNvPr id="6" name="内容占位符 5">
                <a:extLst>
                  <a:ext uri="{FF2B5EF4-FFF2-40B4-BE49-F238E27FC236}">
                    <a16:creationId xmlns:a16="http://schemas.microsoft.com/office/drawing/2014/main" id="{E24138E8-B4CD-4C7A-9F17-1E7490CA1E56}"/>
                  </a:ext>
                </a:extLst>
              </p:cNvPr>
              <p:cNvSpPr>
                <a:spLocks noGrp="1" noRot="1" noChangeAspect="1" noMove="1" noResize="1" noEditPoints="1" noAdjustHandles="1" noChangeArrowheads="1" noChangeShapeType="1" noTextEdit="1"/>
              </p:cNvSpPr>
              <p:nvPr>
                <p:ph idx="1"/>
              </p:nvPr>
            </p:nvSpPr>
            <p:spPr>
              <a:blipFill>
                <a:blip r:embed="rId3"/>
                <a:stretch>
                  <a:fillRect l="-1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6398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9A22B-D109-47CB-BBA5-190F35E5AEBB}"/>
              </a:ext>
            </a:extLst>
          </p:cNvPr>
          <p:cNvSpPr>
            <a:spLocks noGrp="1"/>
          </p:cNvSpPr>
          <p:nvPr>
            <p:ph type="title"/>
          </p:nvPr>
        </p:nvSpPr>
        <p:spPr/>
        <p:txBody>
          <a:bodyPr/>
          <a:lstStyle/>
          <a:p>
            <a:r>
              <a:rPr lang="en-US" altLang="zh-CN" dirty="0"/>
              <a:t>Wolff</a:t>
            </a:r>
            <a:r>
              <a:rPr lang="zh-CN" altLang="en-US" dirty="0"/>
              <a:t>算法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A955E67-7293-4FED-B140-3B76A3A925AC}"/>
                  </a:ext>
                </a:extLst>
              </p:cNvPr>
              <p:cNvSpPr>
                <a:spLocks noGrp="1"/>
              </p:cNvSpPr>
              <p:nvPr>
                <p:ph idx="1"/>
              </p:nvPr>
            </p:nvSpPr>
            <p:spPr>
              <a:xfrm>
                <a:off x="955430" y="2493759"/>
                <a:ext cx="10251830" cy="3649133"/>
              </a:xfrm>
            </p:spPr>
            <p:txBody>
              <a:bodyPr>
                <a:normAutofit/>
              </a:bodyPr>
              <a:lstStyle/>
              <a:p>
                <a:pPr marL="0" indent="0">
                  <a:buNone/>
                </a:pPr>
                <a:r>
                  <a:rPr lang="zh-CN" altLang="en-US" sz="2800" dirty="0">
                    <a:latin typeface="等线" panose="02010600030101010101" pitchFamily="2" charset="-122"/>
                    <a:ea typeface="等线" panose="02010600030101010101" pitchFamily="2" charset="-122"/>
                  </a:rPr>
                  <a:t>这里略去推导过程</a:t>
                </a: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最后的结果是，</a:t>
                </a:r>
                <a:endParaRPr lang="en-US" altLang="zh-CN" sz="2800" dirty="0">
                  <a:latin typeface="等线" panose="02010600030101010101" pitchFamily="2" charset="-122"/>
                  <a:ea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如果选取</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𝑎𝑑𝑑</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𝛽</m:t>
                        </m:r>
                        <m:r>
                          <a:rPr lang="en-US" altLang="zh-CN" sz="2800" b="0" i="1" smtClean="0">
                            <a:latin typeface="Cambria Math" panose="02040503050406030204" pitchFamily="18" charset="0"/>
                          </a:rPr>
                          <m:t>𝐽</m:t>
                        </m:r>
                      </m:sup>
                    </m:sSup>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rPr>
                      <m:t>𝐴</m:t>
                    </m:r>
                    <m:r>
                      <a:rPr lang="en-US" altLang="zh-CN" sz="2800" b="0" i="1" dirty="0" smtClean="0">
                        <a:latin typeface="Cambria Math" panose="02040503050406030204" pitchFamily="18" charset="0"/>
                      </a:rPr>
                      <m:t>(</m:t>
                    </m:r>
                    <m:r>
                      <m:rPr>
                        <m:sty m:val="p"/>
                      </m:rPr>
                      <a:rPr lang="en-US" altLang="zh-CN" sz="2800" b="0" i="0" dirty="0" smtClean="0">
                        <a:latin typeface="Cambria Math" panose="02040503050406030204" pitchFamily="18" charset="0"/>
                      </a:rPr>
                      <m:t>Δ</m:t>
                    </m:r>
                    <m:r>
                      <a:rPr lang="en-US" altLang="zh-CN" sz="2800" b="0" i="1" dirty="0" smtClean="0">
                        <a:latin typeface="Cambria Math" panose="02040503050406030204" pitchFamily="18" charset="0"/>
                      </a:rPr>
                      <m:t>𝐸</m:t>
                    </m:r>
                    <m:r>
                      <a:rPr lang="en-US" altLang="zh-CN" sz="2800" b="0" i="1" dirty="0" smtClean="0">
                        <a:latin typeface="Cambria Math" panose="02040503050406030204" pitchFamily="18" charset="0"/>
                      </a:rPr>
                      <m:t>)=1</m:t>
                    </m:r>
                  </m:oMath>
                </a14:m>
                <a:endParaRPr lang="en-US" altLang="zh-CN" sz="2800" dirty="0">
                  <a:latin typeface="等线" panose="02010600030101010101" pitchFamily="2" charset="-122"/>
                </a:endParaRPr>
              </a:p>
              <a:p>
                <a:pPr marL="0" indent="0">
                  <a:buNone/>
                </a:pPr>
                <a:r>
                  <a:rPr lang="zh-CN" altLang="en-US" sz="2800" dirty="0">
                    <a:latin typeface="等线" panose="02010600030101010101" pitchFamily="2" charset="-122"/>
                    <a:ea typeface="等线" panose="02010600030101010101" pitchFamily="2" charset="-122"/>
                  </a:rPr>
                  <a:t>那么能够满足遍历性与细致平衡。可以见得每次只要构建出来这个团簇就一定会翻转它，大大提高了变化速度</a:t>
                </a:r>
              </a:p>
            </p:txBody>
          </p:sp>
        </mc:Choice>
        <mc:Fallback xmlns="">
          <p:sp>
            <p:nvSpPr>
              <p:cNvPr id="3" name="内容占位符 2">
                <a:extLst>
                  <a:ext uri="{FF2B5EF4-FFF2-40B4-BE49-F238E27FC236}">
                    <a16:creationId xmlns:a16="http://schemas.microsoft.com/office/drawing/2014/main" id="{9A955E67-7293-4FED-B140-3B76A3A925AC}"/>
                  </a:ext>
                </a:extLst>
              </p:cNvPr>
              <p:cNvSpPr>
                <a:spLocks noGrp="1" noRot="1" noChangeAspect="1" noMove="1" noResize="1" noEditPoints="1" noAdjustHandles="1" noChangeArrowheads="1" noChangeShapeType="1" noTextEdit="1"/>
              </p:cNvSpPr>
              <p:nvPr>
                <p:ph idx="1"/>
              </p:nvPr>
            </p:nvSpPr>
            <p:spPr>
              <a:xfrm>
                <a:off x="955430" y="2493759"/>
                <a:ext cx="10251830" cy="3649133"/>
              </a:xfrm>
              <a:blipFill>
                <a:blip r:embed="rId2"/>
                <a:stretch>
                  <a:fillRect l="-12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EFB135A-80F3-4C26-BAAD-C4DBC63C88FA}"/>
              </a:ext>
            </a:extLst>
          </p:cNvPr>
          <p:cNvPicPr>
            <a:picLocks noChangeAspect="1"/>
          </p:cNvPicPr>
          <p:nvPr/>
        </p:nvPicPr>
        <p:blipFill>
          <a:blip r:embed="rId3"/>
          <a:stretch>
            <a:fillRect/>
          </a:stretch>
        </p:blipFill>
        <p:spPr>
          <a:xfrm>
            <a:off x="4457701" y="1060246"/>
            <a:ext cx="6858000" cy="2867025"/>
          </a:xfrm>
          <a:prstGeom prst="rect">
            <a:avLst/>
          </a:prstGeom>
        </p:spPr>
      </p:pic>
    </p:spTree>
    <p:extLst>
      <p:ext uri="{BB962C8B-B14F-4D97-AF65-F5344CB8AC3E}">
        <p14:creationId xmlns:p14="http://schemas.microsoft.com/office/powerpoint/2010/main" val="102335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527BA-C4BF-4678-8577-23CA8E76F453}"/>
              </a:ext>
            </a:extLst>
          </p:cNvPr>
          <p:cNvSpPr>
            <a:spLocks noGrp="1"/>
          </p:cNvSpPr>
          <p:nvPr>
            <p:ph type="title"/>
          </p:nvPr>
        </p:nvSpPr>
        <p:spPr/>
        <p:txBody>
          <a:bodyPr>
            <a:normAutofit/>
          </a:bodyPr>
          <a:lstStyle/>
          <a:p>
            <a:r>
              <a:rPr lang="zh-CN" altLang="en-US" sz="3600" dirty="0"/>
              <a:t>团簇更新算法的其他应用</a:t>
            </a:r>
          </a:p>
        </p:txBody>
      </p:sp>
      <p:sp>
        <p:nvSpPr>
          <p:cNvPr id="10" name="文本占位符 9">
            <a:extLst>
              <a:ext uri="{FF2B5EF4-FFF2-40B4-BE49-F238E27FC236}">
                <a16:creationId xmlns:a16="http://schemas.microsoft.com/office/drawing/2014/main" id="{CFEE721D-4F62-4D01-9435-AEAF6BBAC857}"/>
              </a:ext>
            </a:extLst>
          </p:cNvPr>
          <p:cNvSpPr>
            <a:spLocks noGrp="1"/>
          </p:cNvSpPr>
          <p:nvPr>
            <p:ph type="body" sz="half" idx="2"/>
          </p:nvPr>
        </p:nvSpPr>
        <p:spPr>
          <a:xfrm>
            <a:off x="685800" y="2971799"/>
            <a:ext cx="6164653" cy="3130063"/>
          </a:xfrm>
        </p:spPr>
        <p:txBody>
          <a:bodyPr>
            <a:normAutofit/>
          </a:bodyPr>
          <a:lstStyle/>
          <a:p>
            <a:r>
              <a:rPr lang="zh-CN" altLang="en-US" sz="2400" dirty="0"/>
              <a:t>使用局部更新算法（如单粒子翻转，分子动力学蒙特卡洛）难以处理一些更为复杂的问题，比如伊辛模型的低温、临界温度时收敛慢，硬球模型扩散常数太低时演化缓慢，胶体溶液中大胶体粒子受周围小粒子影响“无法动弹”。这时候，使用团簇更新就可以更方便的处理这些问题。</a:t>
            </a:r>
          </a:p>
        </p:txBody>
      </p:sp>
      <p:pic>
        <p:nvPicPr>
          <p:cNvPr id="16" name="图片 15">
            <a:extLst>
              <a:ext uri="{FF2B5EF4-FFF2-40B4-BE49-F238E27FC236}">
                <a16:creationId xmlns:a16="http://schemas.microsoft.com/office/drawing/2014/main" id="{6F1DBE36-193F-400D-82DC-7059D8F39FF9}"/>
              </a:ext>
            </a:extLst>
          </p:cNvPr>
          <p:cNvPicPr>
            <a:picLocks noChangeAspect="1"/>
          </p:cNvPicPr>
          <p:nvPr/>
        </p:nvPicPr>
        <p:blipFill>
          <a:blip r:embed="rId2"/>
          <a:stretch>
            <a:fillRect/>
          </a:stretch>
        </p:blipFill>
        <p:spPr>
          <a:xfrm>
            <a:off x="7602416" y="2286000"/>
            <a:ext cx="3810000" cy="3594100"/>
          </a:xfrm>
          <a:prstGeom prst="rect">
            <a:avLst/>
          </a:prstGeom>
        </p:spPr>
      </p:pic>
    </p:spTree>
    <p:extLst>
      <p:ext uri="{BB962C8B-B14F-4D97-AF65-F5344CB8AC3E}">
        <p14:creationId xmlns:p14="http://schemas.microsoft.com/office/powerpoint/2010/main" val="2826358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a:extLst>
              <a:ext uri="{FF2B5EF4-FFF2-40B4-BE49-F238E27FC236}">
                <a16:creationId xmlns:a16="http://schemas.microsoft.com/office/drawing/2014/main" id="{EFED3929-2542-4D27-9702-9C524A523952}"/>
              </a:ext>
            </a:extLst>
          </p:cNvPr>
          <p:cNvSpPr>
            <a:spLocks noGrp="1"/>
          </p:cNvSpPr>
          <p:nvPr>
            <p:ph idx="1"/>
          </p:nvPr>
        </p:nvSpPr>
        <p:spPr>
          <a:xfrm>
            <a:off x="1030287" y="4457700"/>
            <a:ext cx="10131425" cy="1447800"/>
          </a:xfrm>
        </p:spPr>
        <p:txBody>
          <a:bodyPr>
            <a:normAutofit/>
          </a:bodyPr>
          <a:lstStyle/>
          <a:p>
            <a:r>
              <a:rPr lang="zh-CN" altLang="en-US" sz="2800" dirty="0"/>
              <a:t>用 </a:t>
            </a:r>
            <a:r>
              <a:rPr lang="en-US" altLang="zh-CN" sz="2800" dirty="0"/>
              <a:t>pocket-cluster algorithm</a:t>
            </a:r>
            <a:r>
              <a:rPr lang="zh-CN" altLang="en-US" sz="2800" dirty="0"/>
              <a:t>模拟，任何被覆盖的粒子都不会再回到覆盖它的胶体粒子上，用这个算法模拟可以看到两相分离，大粒子结晶</a:t>
            </a:r>
          </a:p>
        </p:txBody>
      </p:sp>
      <p:pic>
        <p:nvPicPr>
          <p:cNvPr id="19" name="图片 18">
            <a:extLst>
              <a:ext uri="{FF2B5EF4-FFF2-40B4-BE49-F238E27FC236}">
                <a16:creationId xmlns:a16="http://schemas.microsoft.com/office/drawing/2014/main" id="{D4627E9D-7D48-4C70-85B3-E9C69D83A293}"/>
              </a:ext>
            </a:extLst>
          </p:cNvPr>
          <p:cNvPicPr>
            <a:picLocks noChangeAspect="1"/>
          </p:cNvPicPr>
          <p:nvPr/>
        </p:nvPicPr>
        <p:blipFill>
          <a:blip r:embed="rId2"/>
          <a:stretch>
            <a:fillRect/>
          </a:stretch>
        </p:blipFill>
        <p:spPr>
          <a:xfrm>
            <a:off x="1635540" y="717713"/>
            <a:ext cx="8920921" cy="3739987"/>
          </a:xfrm>
          <a:prstGeom prst="rect">
            <a:avLst/>
          </a:prstGeom>
        </p:spPr>
      </p:pic>
    </p:spTree>
    <p:extLst>
      <p:ext uri="{BB962C8B-B14F-4D97-AF65-F5344CB8AC3E}">
        <p14:creationId xmlns:p14="http://schemas.microsoft.com/office/powerpoint/2010/main" val="1938676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D5B5E-FA7B-44BE-9D05-CA75F364E0B8}"/>
              </a:ext>
            </a:extLst>
          </p:cNvPr>
          <p:cNvSpPr>
            <a:spLocks noGrp="1"/>
          </p:cNvSpPr>
          <p:nvPr>
            <p:ph type="title"/>
          </p:nvPr>
        </p:nvSpPr>
        <p:spPr/>
        <p:txBody>
          <a:bodyPr/>
          <a:lstStyle/>
          <a:p>
            <a:r>
              <a:rPr lang="zh-CN" altLang="en-US" dirty="0"/>
              <a:t>伊辛模型的其他应用</a:t>
            </a:r>
          </a:p>
        </p:txBody>
      </p:sp>
      <p:sp>
        <p:nvSpPr>
          <p:cNvPr id="3" name="内容占位符 2">
            <a:extLst>
              <a:ext uri="{FF2B5EF4-FFF2-40B4-BE49-F238E27FC236}">
                <a16:creationId xmlns:a16="http://schemas.microsoft.com/office/drawing/2014/main" id="{0A0199D5-ECE5-4141-A762-394C0AFB4AB9}"/>
              </a:ext>
            </a:extLst>
          </p:cNvPr>
          <p:cNvSpPr>
            <a:spLocks noGrp="1"/>
          </p:cNvSpPr>
          <p:nvPr>
            <p:ph idx="1"/>
          </p:nvPr>
        </p:nvSpPr>
        <p:spPr/>
        <p:txBody>
          <a:bodyPr>
            <a:normAutofit/>
          </a:bodyPr>
          <a:lstStyle/>
          <a:p>
            <a:r>
              <a:rPr lang="zh-CN" altLang="en-US" sz="2400" dirty="0"/>
              <a:t>将每个小磁针比喻为某个村落中的村民，而将小磁针上、下的两种状态比喻成个体所具备的两种政治观点（例如对</a:t>
            </a:r>
            <a:r>
              <a:rPr lang="en-US" altLang="zh-CN" sz="2400" dirty="0"/>
              <a:t>A,B</a:t>
            </a:r>
            <a:r>
              <a:rPr lang="zh-CN" altLang="en-US" sz="2400" dirty="0"/>
              <a:t>两个不同候选人的选举），相邻小磁针之间的相互作用比喻成村民之间观点的影响。环境的温度比喻成每个村民对自己意见不坚持的程度。这样，整个</a:t>
            </a:r>
            <a:r>
              <a:rPr lang="en-US" altLang="zh-CN" sz="2400" dirty="0"/>
              <a:t>Ising</a:t>
            </a:r>
            <a:r>
              <a:rPr lang="zh-CN" altLang="en-US" sz="2400" dirty="0"/>
              <a:t>模型就可以建模该村落中不同政治见解的动态演化（即观点动力学</a:t>
            </a:r>
            <a:r>
              <a:rPr lang="en-US" altLang="zh-CN" sz="2400" dirty="0"/>
              <a:t>opinion dynamics</a:t>
            </a:r>
            <a:r>
              <a:rPr lang="zh-CN" altLang="en-US" sz="2400" dirty="0"/>
              <a:t>）。</a:t>
            </a:r>
            <a:endParaRPr lang="en-US" altLang="zh-CN" sz="2400" dirty="0"/>
          </a:p>
          <a:p>
            <a:r>
              <a:rPr lang="zh-CN" altLang="en-US" sz="2400" dirty="0"/>
              <a:t>如果将小磁针比喻成神经元细胞，向上向下的状态比喻成神经元的激活与抑制，小磁针的相互作用比喻成神经元之间的信号传导，那么，</a:t>
            </a:r>
            <a:r>
              <a:rPr lang="en-US" altLang="zh-CN" sz="2400" dirty="0"/>
              <a:t>Ising</a:t>
            </a:r>
            <a:r>
              <a:rPr lang="zh-CN" altLang="en-US" sz="2400" dirty="0"/>
              <a:t>模型的变种还可以用来建模神经网络系统，从而搭建可适应环境、不断学习的机器（</a:t>
            </a:r>
            <a:r>
              <a:rPr lang="en-US" altLang="zh-CN" sz="2400" dirty="0"/>
              <a:t>Hopfield</a:t>
            </a:r>
            <a:r>
              <a:rPr lang="zh-CN" altLang="en-US" sz="2400" dirty="0"/>
              <a:t>网络或</a:t>
            </a:r>
            <a:r>
              <a:rPr lang="en-US" altLang="zh-CN" sz="2400" dirty="0"/>
              <a:t>Boltzmann</a:t>
            </a:r>
            <a:r>
              <a:rPr lang="zh-CN" altLang="en-US" sz="2400" dirty="0"/>
              <a:t>机）。</a:t>
            </a:r>
          </a:p>
        </p:txBody>
      </p:sp>
    </p:spTree>
    <p:extLst>
      <p:ext uri="{BB962C8B-B14F-4D97-AF65-F5344CB8AC3E}">
        <p14:creationId xmlns:p14="http://schemas.microsoft.com/office/powerpoint/2010/main" val="256860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39093-C3A8-4025-8FDE-5A4DECBB3403}"/>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蒙特卡洛算法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12FAF5-15BA-415F-AE79-4F9CC9973F66}"/>
                  </a:ext>
                </a:extLst>
              </p:cNvPr>
              <p:cNvSpPr>
                <a:spLocks noGrp="1"/>
              </p:cNvSpPr>
              <p:nvPr>
                <p:ph idx="1"/>
              </p:nvPr>
            </p:nvSpPr>
            <p:spPr>
              <a:xfrm>
                <a:off x="685802" y="2142067"/>
                <a:ext cx="5410198" cy="3649133"/>
              </a:xfrm>
            </p:spPr>
            <p:txBody>
              <a:bodyPr>
                <a:normAutofit fontScale="92500" lnSpcReduction="10000"/>
              </a:bodyPr>
              <a:lstStyle/>
              <a:p>
                <a:r>
                  <a:rPr lang="zh-CN" altLang="en-US" sz="2800" dirty="0">
                    <a:latin typeface="等线" panose="02010600030101010101" pitchFamily="2" charset="-122"/>
                    <a:ea typeface="等线" panose="02010600030101010101" pitchFamily="2" charset="-122"/>
                  </a:rPr>
                  <a:t>蒙特卡洛算法能计算出关于已知归一化概率分布</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𝑃</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oMath>
                </a14:m>
                <a:r>
                  <a:rPr lang="zh-CN" altLang="en-US" sz="2800" dirty="0">
                    <a:latin typeface="等线" panose="02010600030101010101" pitchFamily="2" charset="-122"/>
                    <a:ea typeface="等线" panose="02010600030101010101" pitchFamily="2" charset="-122"/>
                  </a:rPr>
                  <a:t>的随机变量</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𝑥</m:t>
                    </m:r>
                  </m:oMath>
                </a14:m>
                <a:r>
                  <a:rPr lang="zh-CN" altLang="en-US" sz="2800" dirty="0">
                    <a:latin typeface="等线" panose="02010600030101010101" pitchFamily="2" charset="-122"/>
                    <a:ea typeface="等线" panose="02010600030101010101" pitchFamily="2" charset="-122"/>
                  </a:rPr>
                  <a:t>的函数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𝑓</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𝑥</m:t>
                    </m:r>
                    <m:r>
                      <a:rPr lang="en-US" altLang="zh-CN" sz="2800" b="0" i="1" smtClean="0">
                        <a:latin typeface="Cambria Math" panose="02040503050406030204" pitchFamily="18" charset="0"/>
                        <a:ea typeface="等线" panose="02010600030101010101" pitchFamily="2" charset="-122"/>
                      </a:rPr>
                      <m:t>)</m:t>
                    </m:r>
                  </m:oMath>
                </a14:m>
                <a:r>
                  <a:rPr lang="zh-CN" altLang="en-US" sz="2800" dirty="0">
                    <a:latin typeface="等线" panose="02010600030101010101" pitchFamily="2" charset="-122"/>
                    <a:ea typeface="等线" panose="02010600030101010101" pitchFamily="2" charset="-122"/>
                  </a:rPr>
                  <a:t>的期望值，即</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𝑓</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r>
                      <a:rPr lang="en-US" altLang="zh-CN" sz="2800" b="0" i="1" smtClean="0">
                        <a:latin typeface="Cambria Math" panose="02040503050406030204" pitchFamily="18" charset="0"/>
                        <a:ea typeface="等线" panose="02010600030101010101" pitchFamily="2" charset="-122"/>
                      </a:rPr>
                      <m:t>𝑃</m:t>
                    </m:r>
                    <m:d>
                      <m:dPr>
                        <m:ctrlPr>
                          <a:rPr lang="en-US" altLang="zh-CN" sz="2800" b="0" i="1" smtClean="0">
                            <a:latin typeface="Cambria Math" panose="02040503050406030204" pitchFamily="18" charset="0"/>
                            <a:ea typeface="等线" panose="02010600030101010101" pitchFamily="2" charset="-122"/>
                          </a:rPr>
                        </m:ctrlPr>
                      </m:dPr>
                      <m:e>
                        <m:r>
                          <a:rPr lang="en-US" altLang="zh-CN" sz="2800" b="0" i="1" smtClean="0">
                            <a:latin typeface="Cambria Math" panose="02040503050406030204" pitchFamily="18" charset="0"/>
                            <a:ea typeface="等线" panose="02010600030101010101" pitchFamily="2" charset="-122"/>
                          </a:rPr>
                          <m:t>𝑥</m:t>
                        </m:r>
                      </m:e>
                    </m:d>
                    <m:r>
                      <a:rPr lang="en-US" altLang="zh-CN" sz="2800" b="0" i="1" smtClean="0">
                        <a:latin typeface="Cambria Math" panose="02040503050406030204" pitchFamily="18" charset="0"/>
                        <a:ea typeface="等线" panose="02010600030101010101" pitchFamily="2" charset="-122"/>
                      </a:rPr>
                      <m:t>ⅆ</m:t>
                    </m:r>
                    <m:r>
                      <a:rPr lang="en-US" altLang="zh-CN" sz="2800" b="0" i="1" smtClean="0">
                        <a:latin typeface="Cambria Math" panose="02040503050406030204" pitchFamily="18" charset="0"/>
                        <a:ea typeface="等线" panose="02010600030101010101" pitchFamily="2" charset="-122"/>
                      </a:rPr>
                      <m:t>𝑥</m:t>
                    </m:r>
                  </m:oMath>
                </a14:m>
                <a:r>
                  <a:rPr lang="zh-CN" altLang="en-US" sz="2800" dirty="0">
                    <a:latin typeface="等线" panose="02010600030101010101" pitchFamily="2" charset="-122"/>
                    <a:ea typeface="等线" panose="02010600030101010101" pitchFamily="2" charset="-122"/>
                  </a:rPr>
                  <a:t>，也就是说蒙特卡洛算法能计算积分。</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例如撒点法求</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𝜋</m:t>
                    </m:r>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𝐷</m:t>
                    </m:r>
                  </m:oMath>
                </a14:m>
                <a:r>
                  <a:rPr lang="zh-CN" altLang="en-US" sz="2800" dirty="0">
                    <a:latin typeface="等线" panose="02010600030101010101" pitchFamily="2" charset="-122"/>
                    <a:ea typeface="等线" panose="02010600030101010101" pitchFamily="2" charset="-122"/>
                  </a:rPr>
                  <a:t>为红色区域，</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𝑃</m:t>
                    </m:r>
                    <m:d>
                      <m:dPr>
                        <m:ctrlPr>
                          <a:rPr lang="en-US" altLang="zh-CN" sz="2800" b="0" i="1" dirty="0" smtClean="0">
                            <a:latin typeface="Cambria Math" panose="02040503050406030204" pitchFamily="18" charset="0"/>
                            <a:ea typeface="等线" panose="02010600030101010101" pitchFamily="2" charset="-122"/>
                          </a:rPr>
                        </m:ctrlPr>
                      </m:dPr>
                      <m:e>
                        <m:r>
                          <a:rPr lang="en-US" altLang="zh-CN" sz="2800" b="0" i="1" dirty="0" smtClean="0">
                            <a:latin typeface="Cambria Math" panose="02040503050406030204" pitchFamily="18" charset="0"/>
                            <a:ea typeface="等线" panose="02010600030101010101" pitchFamily="2" charset="-122"/>
                          </a:rPr>
                          <m:t>𝑥</m:t>
                        </m:r>
                      </m:e>
                    </m:d>
                    <m:r>
                      <a:rPr lang="en-US" altLang="zh-CN" sz="2800" b="0" i="1" dirty="0" smtClean="0">
                        <a:latin typeface="Cambria Math" panose="02040503050406030204" pitchFamily="18" charset="0"/>
                        <a:ea typeface="等线" panose="02010600030101010101" pitchFamily="2" charset="-122"/>
                      </a:rPr>
                      <m:t>=1</m:t>
                    </m:r>
                  </m:oMath>
                </a14:m>
                <a:r>
                  <a:rPr lang="zh-CN" altLang="en-US" sz="2800" dirty="0">
                    <a:latin typeface="等线" panose="02010600030101010101" pitchFamily="2" charset="-122"/>
                    <a:ea typeface="等线" panose="02010600030101010101" pitchFamily="2" charset="-122"/>
                  </a:rPr>
                  <a:t>，</a:t>
                </a:r>
                <a14:m>
                  <m:oMath xmlns:m="http://schemas.openxmlformats.org/officeDocument/2006/math">
                    <m:r>
                      <a:rPr lang="en-US" altLang="zh-CN" sz="2800" b="0" i="1" dirty="0" smtClean="0">
                        <a:latin typeface="Cambria Math" panose="02040503050406030204" pitchFamily="18" charset="0"/>
                        <a:ea typeface="等线" panose="02010600030101010101" pitchFamily="2" charset="-122"/>
                      </a:rPr>
                      <m:t>𝑓</m:t>
                    </m:r>
                    <m:d>
                      <m:dPr>
                        <m:ctrlPr>
                          <a:rPr lang="en-US" altLang="zh-CN" sz="2800" b="0" i="1" dirty="0" smtClean="0">
                            <a:latin typeface="Cambria Math" panose="02040503050406030204" pitchFamily="18" charset="0"/>
                            <a:ea typeface="等线" panose="02010600030101010101" pitchFamily="2" charset="-122"/>
                          </a:rPr>
                        </m:ctrlPr>
                      </m:dPr>
                      <m:e>
                        <m:r>
                          <a:rPr lang="en-US" altLang="zh-CN" sz="2800" b="0" i="1" dirty="0" smtClean="0">
                            <a:latin typeface="Cambria Math" panose="02040503050406030204" pitchFamily="18" charset="0"/>
                            <a:ea typeface="等线" panose="02010600030101010101" pitchFamily="2" charset="-122"/>
                          </a:rPr>
                          <m:t>𝑥</m:t>
                        </m:r>
                      </m:e>
                    </m:d>
                    <m:r>
                      <a:rPr lang="en-US" altLang="zh-CN" sz="2800" b="0" i="1" dirty="0" smtClean="0">
                        <a:latin typeface="Cambria Math" panose="02040503050406030204" pitchFamily="18" charset="0"/>
                        <a:ea typeface="等线" panose="02010600030101010101" pitchFamily="2" charset="-122"/>
                      </a:rPr>
                      <m:t>=</m:t>
                    </m:r>
                    <m:d>
                      <m:dPr>
                        <m:begChr m:val="{"/>
                        <m:endChr m:val=""/>
                        <m:ctrlPr>
                          <a:rPr lang="en-US" altLang="zh-CN" sz="2800" b="0" i="1" dirty="0" smtClean="0">
                            <a:latin typeface="Cambria Math" panose="02040503050406030204" pitchFamily="18" charset="0"/>
                            <a:ea typeface="等线" panose="02010600030101010101" pitchFamily="2" charset="-122"/>
                          </a:rPr>
                        </m:ctrlPr>
                      </m:dPr>
                      <m:e>
                        <m:eqArr>
                          <m:eqArrPr>
                            <m:ctrlPr>
                              <a:rPr lang="en-US" altLang="zh-CN" sz="2800" b="0" i="1" dirty="0" smtClean="0">
                                <a:latin typeface="Cambria Math" panose="02040503050406030204" pitchFamily="18" charset="0"/>
                                <a:ea typeface="等线" panose="02010600030101010101" pitchFamily="2" charset="-122"/>
                              </a:rPr>
                            </m:ctrlPr>
                          </m:eqArrPr>
                          <m:e>
                            <m:r>
                              <a:rPr lang="en-US" altLang="zh-CN" sz="2800" b="0" i="1" dirty="0" smtClean="0">
                                <a:latin typeface="Cambria Math" panose="02040503050406030204" pitchFamily="18" charset="0"/>
                                <a:ea typeface="等线" panose="02010600030101010101" pitchFamily="2" charset="-122"/>
                              </a:rPr>
                              <m:t>1, </m:t>
                            </m:r>
                            <m:r>
                              <a:rPr lang="en-US" altLang="zh-CN" sz="2800" b="0" i="1" dirty="0" smtClean="0">
                                <a:latin typeface="Cambria Math" panose="02040503050406030204" pitchFamily="18" charset="0"/>
                                <a:ea typeface="等线" panose="02010600030101010101" pitchFamily="2" charset="-122"/>
                              </a:rPr>
                              <m:t>𝑥</m:t>
                            </m:r>
                            <m:r>
                              <a:rPr lang="en-US" altLang="zh-CN" sz="2800" b="0" i="1" dirty="0" smtClean="0">
                                <a:latin typeface="Cambria Math" panose="02040503050406030204" pitchFamily="18" charset="0"/>
                                <a:ea typeface="等线" panose="02010600030101010101" pitchFamily="2" charset="-122"/>
                              </a:rPr>
                              <m:t>∈</m:t>
                            </m:r>
                            <m:r>
                              <a:rPr lang="en-US" altLang="zh-CN" sz="2800" b="0" i="1" dirty="0" smtClean="0">
                                <a:latin typeface="Cambria Math" panose="02040503050406030204" pitchFamily="18" charset="0"/>
                                <a:ea typeface="等线" panose="02010600030101010101" pitchFamily="2" charset="-122"/>
                              </a:rPr>
                              <m:t>𝐷</m:t>
                            </m:r>
                          </m:e>
                          <m:e>
                            <m:r>
                              <a:rPr lang="en-US" altLang="zh-CN" sz="2800" b="0" i="1" dirty="0" smtClean="0">
                                <a:latin typeface="Cambria Math" panose="02040503050406030204" pitchFamily="18" charset="0"/>
                                <a:ea typeface="等线" panose="02010600030101010101" pitchFamily="2" charset="-122"/>
                              </a:rPr>
                              <m:t>0,</m:t>
                            </m:r>
                            <m:r>
                              <a:rPr lang="en-US" altLang="zh-CN" sz="2800" b="0" i="1" dirty="0" smtClean="0">
                                <a:latin typeface="Cambria Math" panose="02040503050406030204" pitchFamily="18" charset="0"/>
                                <a:ea typeface="等线" panose="02010600030101010101" pitchFamily="2" charset="-122"/>
                              </a:rPr>
                              <m:t>𝑥</m:t>
                            </m:r>
                            <m:r>
                              <a:rPr lang="en-US" altLang="zh-CN" sz="2800" b="0" i="1" dirty="0" smtClean="0">
                                <a:latin typeface="Cambria Math" panose="02040503050406030204" pitchFamily="18" charset="0"/>
                                <a:ea typeface="等线" panose="02010600030101010101" pitchFamily="2" charset="-122"/>
                              </a:rPr>
                              <m:t>∉</m:t>
                            </m:r>
                            <m:r>
                              <a:rPr lang="en-US" altLang="zh-CN" sz="2800" b="0" i="1" dirty="0" smtClean="0">
                                <a:latin typeface="Cambria Math" panose="02040503050406030204" pitchFamily="18" charset="0"/>
                                <a:ea typeface="等线" panose="02010600030101010101" pitchFamily="2" charset="-122"/>
                              </a:rPr>
                              <m:t>𝐷</m:t>
                            </m:r>
                          </m:e>
                        </m:eqArr>
                      </m:e>
                    </m:d>
                  </m:oMath>
                </a14:m>
                <a:r>
                  <a:rPr lang="zh-CN" altLang="en-US" sz="2800" dirty="0">
                    <a:latin typeface="等线" panose="02010600030101010101" pitchFamily="2" charset="-122"/>
                    <a:ea typeface="等线" panose="02010600030101010101" pitchFamily="2" charset="-122"/>
                  </a:rPr>
                  <a:t>，相当于计算了</a:t>
                </a:r>
                <a14:m>
                  <m:oMath xmlns:m="http://schemas.openxmlformats.org/officeDocument/2006/math">
                    <m:nary>
                      <m:naryPr>
                        <m:supHide m:val="on"/>
                        <m:ctrlPr>
                          <a:rPr lang="en-US" altLang="zh-CN" sz="2800" b="0" i="1" smtClean="0">
                            <a:latin typeface="Cambria Math" panose="02040503050406030204" pitchFamily="18" charset="0"/>
                            <a:ea typeface="等线" panose="02010600030101010101" pitchFamily="2" charset="-122"/>
                          </a:rPr>
                        </m:ctrlPr>
                      </m:naryPr>
                      <m:sub>
                        <m:r>
                          <a:rPr lang="en-US" altLang="zh-CN" sz="2800" b="0" i="1" smtClean="0">
                            <a:latin typeface="Cambria Math" panose="02040503050406030204" pitchFamily="18" charset="0"/>
                            <a:ea typeface="等线" panose="02010600030101010101" pitchFamily="2" charset="-122"/>
                          </a:rPr>
                          <m:t>𝐷</m:t>
                        </m:r>
                      </m:sub>
                      <m:sup/>
                      <m:e>
                        <m:r>
                          <a:rPr lang="en-US" altLang="zh-CN" sz="2800" i="1">
                            <a:latin typeface="Cambria Math" panose="02040503050406030204" pitchFamily="18" charset="0"/>
                            <a:ea typeface="等线" panose="02010600030101010101" pitchFamily="2" charset="-122"/>
                          </a:rPr>
                          <m:t>1ⅆ</m:t>
                        </m:r>
                        <m:r>
                          <a:rPr lang="en-US" altLang="zh-CN" sz="2800" i="1">
                            <a:latin typeface="Cambria Math" panose="02040503050406030204" pitchFamily="18" charset="0"/>
                            <a:ea typeface="等线" panose="02010600030101010101" pitchFamily="2" charset="-122"/>
                          </a:rPr>
                          <m:t>𝑆</m:t>
                        </m:r>
                      </m:e>
                    </m:nary>
                    <m:r>
                      <a:rPr lang="en-US" altLang="zh-CN" sz="2800" b="0" i="1" smtClean="0">
                        <a:latin typeface="Cambria Math" panose="02040503050406030204" pitchFamily="18" charset="0"/>
                        <a:ea typeface="等线" panose="02010600030101010101" pitchFamily="2" charset="-122"/>
                      </a:rPr>
                      <m:t>=</m:t>
                    </m:r>
                    <m:sSub>
                      <m:sSubPr>
                        <m:ctrlPr>
                          <a:rPr lang="en-US" altLang="zh-CN" sz="2800" b="0" i="1" smtClean="0">
                            <a:latin typeface="Cambria Math" panose="02040503050406030204" pitchFamily="18" charset="0"/>
                            <a:ea typeface="等线" panose="02010600030101010101" pitchFamily="2" charset="-122"/>
                          </a:rPr>
                        </m:ctrlPr>
                      </m:sSubPr>
                      <m:e>
                        <m:r>
                          <a:rPr lang="en-US" altLang="zh-CN" sz="2800" b="0" i="1" smtClean="0">
                            <a:latin typeface="Cambria Math" panose="02040503050406030204" pitchFamily="18" charset="0"/>
                            <a:ea typeface="等线" panose="02010600030101010101" pitchFamily="2" charset="-122"/>
                          </a:rPr>
                          <m:t>𝑆</m:t>
                        </m:r>
                      </m:e>
                      <m:sub>
                        <m:r>
                          <a:rPr lang="en-US" altLang="zh-CN" sz="2800" b="0" i="1" smtClean="0">
                            <a:latin typeface="Cambria Math" panose="02040503050406030204" pitchFamily="18" charset="0"/>
                            <a:ea typeface="等线" panose="02010600030101010101" pitchFamily="2" charset="-122"/>
                          </a:rPr>
                          <m:t>𝐷</m:t>
                        </m:r>
                      </m:sub>
                    </m:sSub>
                  </m:oMath>
                </a14:m>
                <a:endParaRPr lang="zh-CN" altLang="en-US" sz="2800" dirty="0">
                  <a:latin typeface="等线" panose="02010600030101010101" pitchFamily="2" charset="-122"/>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DD12FAF5-15BA-415F-AE79-4F9CC9973F66}"/>
                  </a:ext>
                </a:extLst>
              </p:cNvPr>
              <p:cNvSpPr>
                <a:spLocks noGrp="1" noRot="1" noChangeAspect="1" noMove="1" noResize="1" noEditPoints="1" noAdjustHandles="1" noChangeArrowheads="1" noChangeShapeType="1" noTextEdit="1"/>
              </p:cNvSpPr>
              <p:nvPr>
                <p:ph idx="1"/>
              </p:nvPr>
            </p:nvSpPr>
            <p:spPr>
              <a:xfrm>
                <a:off x="685802" y="2142067"/>
                <a:ext cx="5410198" cy="3649133"/>
              </a:xfrm>
              <a:blipFill>
                <a:blip r:embed="rId3"/>
                <a:stretch>
                  <a:fillRect l="-1804" t="-1669" b="-233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F170365-D3FE-44B2-9E78-B7265FF1D8E9}"/>
              </a:ext>
            </a:extLst>
          </p:cNvPr>
          <p:cNvPicPr>
            <a:picLocks noChangeAspect="1"/>
          </p:cNvPicPr>
          <p:nvPr/>
        </p:nvPicPr>
        <p:blipFill>
          <a:blip r:embed="rId4"/>
          <a:stretch>
            <a:fillRect/>
          </a:stretch>
        </p:blipFill>
        <p:spPr>
          <a:xfrm>
            <a:off x="6736667" y="1800413"/>
            <a:ext cx="4080559" cy="3990787"/>
          </a:xfrm>
          <a:prstGeom prst="rect">
            <a:avLst/>
          </a:prstGeom>
        </p:spPr>
      </p:pic>
    </p:spTree>
    <p:extLst>
      <p:ext uri="{BB962C8B-B14F-4D97-AF65-F5344CB8AC3E}">
        <p14:creationId xmlns:p14="http://schemas.microsoft.com/office/powerpoint/2010/main" val="2312497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178182-F03F-4633-A5F5-D5BACCB61399}"/>
              </a:ext>
            </a:extLst>
          </p:cNvPr>
          <p:cNvSpPr>
            <a:spLocks noGrp="1"/>
          </p:cNvSpPr>
          <p:nvPr>
            <p:ph type="title"/>
          </p:nvPr>
        </p:nvSpPr>
        <p:spPr/>
        <p:txBody>
          <a:bodyPr/>
          <a:lstStyle/>
          <a:p>
            <a:r>
              <a:rPr lang="zh-CN" altLang="en-US" dirty="0"/>
              <a:t>参考资料</a:t>
            </a:r>
          </a:p>
        </p:txBody>
      </p:sp>
      <p:sp>
        <p:nvSpPr>
          <p:cNvPr id="6" name="内容占位符 5">
            <a:extLst>
              <a:ext uri="{FF2B5EF4-FFF2-40B4-BE49-F238E27FC236}">
                <a16:creationId xmlns:a16="http://schemas.microsoft.com/office/drawing/2014/main" id="{5F7EA3C2-5035-449E-933F-D48E11FF2FF6}"/>
              </a:ext>
            </a:extLst>
          </p:cNvPr>
          <p:cNvSpPr>
            <a:spLocks noGrp="1"/>
          </p:cNvSpPr>
          <p:nvPr>
            <p:ph idx="1"/>
          </p:nvPr>
        </p:nvSpPr>
        <p:spPr/>
        <p:txBody>
          <a:bodyPr/>
          <a:lstStyle/>
          <a:p>
            <a:pPr marL="342900" indent="-342900">
              <a:buFont typeface="+mj-lt"/>
              <a:buAutoNum type="arabicPeriod"/>
            </a:pPr>
            <a:r>
              <a:rPr lang="zh-CN" altLang="en-US" dirty="0"/>
              <a:t>知乎专栏 </a:t>
            </a:r>
            <a:r>
              <a:rPr lang="en-US" altLang="zh-CN" dirty="0"/>
              <a:t>https://zhuanlan.zhihu.com/SchwiftyPhysics</a:t>
            </a:r>
          </a:p>
          <a:p>
            <a:pPr marL="342900" indent="-342900">
              <a:buFont typeface="+mj-lt"/>
              <a:buAutoNum type="arabicPeriod"/>
            </a:pPr>
            <a:r>
              <a:rPr lang="zh-CN" altLang="en-US" dirty="0"/>
              <a:t>知乎文章 </a:t>
            </a:r>
            <a:r>
              <a:rPr lang="en-US" altLang="zh-CN" dirty="0">
                <a:hlinkClick r:id="rId2"/>
              </a:rPr>
              <a:t>https://zhuanlan.zhihu.com/p/26008470</a:t>
            </a:r>
            <a:endParaRPr lang="en-US" altLang="zh-CN" dirty="0"/>
          </a:p>
          <a:p>
            <a:pPr marL="342900" indent="-342900">
              <a:buFont typeface="+mj-lt"/>
              <a:buAutoNum type="arabicPeriod"/>
            </a:pPr>
            <a:r>
              <a:rPr lang="en-US" altLang="zh-CN" dirty="0"/>
              <a:t>M. E. J. Newman and G. T. Barkema, </a:t>
            </a:r>
            <a:r>
              <a:rPr lang="en-US" altLang="zh-CN" i="1" dirty="0"/>
              <a:t>Monte Carlo Methods in Statistic Physics</a:t>
            </a:r>
          </a:p>
          <a:p>
            <a:pPr marL="342900" indent="-342900">
              <a:buFont typeface="+mj-lt"/>
              <a:buAutoNum type="arabicPeriod"/>
            </a:pPr>
            <a:r>
              <a:rPr lang="en-US" altLang="zh-CN" dirty="0"/>
              <a:t>Mccoy, B. M., &amp; Wu, T. T. (2014). The two-dimensional Ising model. </a:t>
            </a:r>
            <a:r>
              <a:rPr lang="en-US" altLang="zh-CN" i="1" dirty="0"/>
              <a:t>Physics Today</a:t>
            </a:r>
            <a:r>
              <a:rPr lang="en-US" altLang="zh-CN" dirty="0"/>
              <a:t>, 28(1), 89-91.</a:t>
            </a:r>
          </a:p>
          <a:p>
            <a:pPr marL="342900" indent="-342900">
              <a:buFont typeface="+mj-lt"/>
              <a:buAutoNum type="arabicPeriod"/>
            </a:pPr>
            <a:r>
              <a:rPr lang="it-IT" altLang="zh-CN" dirty="0"/>
              <a:t>https://arxiv.org/abs/cond-mat/0311623v1Cluster Monte Carlo algorithmshttps://arxiv.org/abs/cond-mat/0311623v1</a:t>
            </a:r>
            <a:endParaRPr lang="en-US" altLang="zh-CN" dirty="0"/>
          </a:p>
          <a:p>
            <a:pPr marL="342900" indent="-342900">
              <a:buFont typeface="+mj-lt"/>
              <a:buAutoNum type="arabicPeriod"/>
            </a:pPr>
            <a:r>
              <a:rPr lang="zh-CN" altLang="en-US" dirty="0"/>
              <a:t>百度词条：伊辛模型</a:t>
            </a:r>
            <a:endParaRPr lang="en-US" altLang="zh-CN" dirty="0"/>
          </a:p>
          <a:p>
            <a:pPr marL="342900" indent="-342900">
              <a:buFont typeface="+mj-lt"/>
              <a:buAutoNum type="arabicPeriod"/>
            </a:pPr>
            <a:r>
              <a:rPr lang="zh-CN" altLang="en-US" dirty="0"/>
              <a:t>部分代码参考 </a:t>
            </a:r>
            <a:r>
              <a:rPr lang="en-US" altLang="zh-CN" dirty="0">
                <a:hlinkClick r:id="rId3"/>
              </a:rPr>
              <a:t>https://github.com/prtkm/ising-monte-carlo</a:t>
            </a:r>
            <a:r>
              <a:rPr lang="en-US" altLang="zh-CN" dirty="0"/>
              <a:t> </a:t>
            </a:r>
          </a:p>
          <a:p>
            <a:pPr marL="0" indent="0">
              <a:buNone/>
            </a:pPr>
            <a:r>
              <a:rPr lang="zh-CN" altLang="en-US" dirty="0"/>
              <a:t>（我们的代码整理后放出，</a:t>
            </a:r>
            <a:r>
              <a:rPr lang="zh-CN" altLang="en-US" sz="1600" dirty="0"/>
              <a:t>顺便感谢</a:t>
            </a:r>
            <a:r>
              <a:rPr lang="en-US" altLang="zh-CN" sz="1600" dirty="0" err="1"/>
              <a:t>dyx</a:t>
            </a:r>
            <a:r>
              <a:rPr lang="zh-CN" altLang="en-US" sz="1600" dirty="0"/>
              <a:t>同学写了一个</a:t>
            </a:r>
            <a:r>
              <a:rPr lang="en-US" altLang="zh-CN" sz="1600" dirty="0"/>
              <a:t>CUDA</a:t>
            </a:r>
            <a:r>
              <a:rPr lang="zh-CN" altLang="en-US" sz="1600" dirty="0"/>
              <a:t>版本的代码帮我们得到了高分辨率的物态关系图</a:t>
            </a:r>
            <a:r>
              <a:rPr lang="zh-CN" altLang="en-US" dirty="0"/>
              <a:t>）</a:t>
            </a:r>
          </a:p>
        </p:txBody>
      </p:sp>
    </p:spTree>
    <p:extLst>
      <p:ext uri="{BB962C8B-B14F-4D97-AF65-F5344CB8AC3E}">
        <p14:creationId xmlns:p14="http://schemas.microsoft.com/office/powerpoint/2010/main" val="151727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20038-03B6-4FC3-B06D-239517997DEF}"/>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1CB8988-E419-4B2A-8E72-77DF1AC89C60}"/>
                  </a:ext>
                </a:extLst>
              </p:cNvPr>
              <p:cNvSpPr>
                <a:spLocks noGrp="1"/>
              </p:cNvSpPr>
              <p:nvPr>
                <p:ph idx="1"/>
              </p:nvPr>
            </p:nvSpPr>
            <p:spPr/>
            <p:txBody>
              <a:bodyPr>
                <a:noAutofit/>
              </a:bodyPr>
              <a:lstStyle/>
              <a:p>
                <a:pPr>
                  <a:lnSpc>
                    <a:spcPct val="120000"/>
                  </a:lnSpc>
                </a:pPr>
                <a:r>
                  <a:rPr lang="zh-CN" altLang="en-US" sz="2800" dirty="0">
                    <a:latin typeface="等线" panose="02010600030101010101" pitchFamily="2" charset="-122"/>
                    <a:ea typeface="等线" panose="02010600030101010101" pitchFamily="2" charset="-122"/>
                  </a:rPr>
                  <a:t>在热力学系统中我们计算的也是积分。</a:t>
                </a:r>
                <a:endParaRPr lang="en-US" altLang="zh-CN" sz="2800" dirty="0">
                  <a:latin typeface="等线" panose="02010600030101010101" pitchFamily="2" charset="-122"/>
                  <a:ea typeface="等线" panose="02010600030101010101" pitchFamily="2" charset="-122"/>
                </a:endParaRPr>
              </a:p>
              <a:p>
                <a:pPr>
                  <a:lnSpc>
                    <a:spcPct val="120000"/>
                  </a:lnSpc>
                </a:pPr>
                <a:r>
                  <a:rPr lang="zh-CN" altLang="en-US" sz="2800" dirty="0">
                    <a:latin typeface="等线" panose="02010600030101010101" pitchFamily="2" charset="-122"/>
                    <a:ea typeface="等线" panose="02010600030101010101" pitchFamily="2" charset="-122"/>
                  </a:rPr>
                  <a:t>热力学系统的物理量由</a:t>
                </a:r>
                <a14:m>
                  <m:oMath xmlns:m="http://schemas.openxmlformats.org/officeDocument/2006/math">
                    <m:r>
                      <a:rPr lang="en-US" altLang="zh-CN" sz="2800" i="1">
                        <a:latin typeface="Cambria Math" panose="02040503050406030204" pitchFamily="18" charset="0"/>
                      </a:rPr>
                      <m:t>&lt;</m:t>
                    </m:r>
                    <m:r>
                      <a:rPr lang="en-US" altLang="zh-CN" sz="2800" i="1">
                        <a:latin typeface="Cambria Math" panose="02040503050406030204" pitchFamily="18" charset="0"/>
                      </a:rPr>
                      <m:t>𝑄</m:t>
                    </m:r>
                    <m:r>
                      <a:rPr lang="en-US" altLang="zh-CN" sz="2800" i="1">
                        <a:latin typeface="Cambria Math" panose="02040503050406030204" pitchFamily="18" charset="0"/>
                      </a:rPr>
                      <m:t>&gt; =</m:t>
                    </m:r>
                    <m:nary>
                      <m:naryPr>
                        <m:supHide m:val="on"/>
                        <m:ctrlPr>
                          <a:rPr lang="en-US" altLang="zh-CN" sz="2800" i="1">
                            <a:latin typeface="Cambria Math" panose="02040503050406030204" pitchFamily="18" charset="0"/>
                          </a:rPr>
                        </m:ctrlPr>
                      </m:naryPr>
                      <m:sub>
                        <m:r>
                          <m:rPr>
                            <m:sty m:val="p"/>
                          </m:rPr>
                          <a:rPr lang="en-US" altLang="zh-CN" sz="2800">
                            <a:latin typeface="Cambria Math" panose="02040503050406030204" pitchFamily="18" charset="0"/>
                          </a:rPr>
                          <m:t>Ω</m:t>
                        </m:r>
                      </m:sub>
                      <m:sup/>
                      <m:e>
                        <m:r>
                          <a:rPr lang="en-US" altLang="zh-CN" sz="2800" i="1" smtClean="0">
                            <a:latin typeface="Cambria Math" panose="02040503050406030204" pitchFamily="18" charset="0"/>
                          </a:rPr>
                          <m:t>𝑄</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e>
                    </m:nary>
                    <m:r>
                      <a:rPr lang="en-US" altLang="zh-CN" sz="2800" i="1">
                        <a:latin typeface="Cambria Math" panose="02040503050406030204" pitchFamily="18" charset="0"/>
                      </a:rPr>
                      <m:t>ⅆ</m:t>
                    </m:r>
                    <m:r>
                      <m:rPr>
                        <m:sty m:val="p"/>
                      </m:rPr>
                      <a:rPr lang="en-US" altLang="zh-CN" sz="2800">
                        <a:latin typeface="Cambria Math" panose="02040503050406030204" pitchFamily="18" charset="0"/>
                      </a:rPr>
                      <m:t>Ω</m:t>
                    </m:r>
                  </m:oMath>
                </a14:m>
                <a:r>
                  <a:rPr lang="zh-CN" altLang="en-US" sz="2800" dirty="0">
                    <a:latin typeface="等线" panose="02010600030101010101" pitchFamily="2" charset="-122"/>
                    <a:ea typeface="等线" panose="02010600030101010101" pitchFamily="2" charset="-122"/>
                  </a:rPr>
                  <a:t>给出，</a:t>
                </a:r>
                <a14:m>
                  <m:oMath xmlns:m="http://schemas.openxmlformats.org/officeDocument/2006/math">
                    <m:r>
                      <m:rPr>
                        <m:sty m:val="p"/>
                      </m:rPr>
                      <a:rPr lang="en-US" altLang="zh-CN" sz="2800" b="0" i="0" smtClean="0">
                        <a:latin typeface="Cambria Math" panose="02040503050406030204" pitchFamily="18" charset="0"/>
                        <a:ea typeface="等线" panose="02010600030101010101" pitchFamily="2" charset="-122"/>
                      </a:rPr>
                      <m:t>Ω</m:t>
                    </m:r>
                  </m:oMath>
                </a14:m>
                <a:r>
                  <a:rPr lang="zh-CN" altLang="en-US" sz="2800" dirty="0">
                    <a:latin typeface="等线" panose="02010600030101010101" pitchFamily="2" charset="-122"/>
                    <a:ea typeface="等线" panose="02010600030101010101" pitchFamily="2" charset="-122"/>
                  </a:rPr>
                  <a:t>是相空间内的一块区域，不同的系综给出不同的积分区域和分布函数。</a:t>
                </a:r>
                <a:endParaRPr lang="en-US" altLang="zh-CN" sz="2800" dirty="0">
                  <a:latin typeface="等线" panose="02010600030101010101" pitchFamily="2" charset="-122"/>
                  <a:ea typeface="等线" panose="02010600030101010101" pitchFamily="2" charset="-122"/>
                </a:endParaRPr>
              </a:p>
            </p:txBody>
          </p:sp>
        </mc:Choice>
        <mc:Fallback xmlns="">
          <p:sp>
            <p:nvSpPr>
              <p:cNvPr id="10" name="内容占位符 9">
                <a:extLst>
                  <a:ext uri="{FF2B5EF4-FFF2-40B4-BE49-F238E27FC236}">
                    <a16:creationId xmlns:a16="http://schemas.microsoft.com/office/drawing/2014/main" id="{81CB8988-E419-4B2A-8E72-77DF1AC89C60}"/>
                  </a:ext>
                </a:extLst>
              </p:cNvPr>
              <p:cNvSpPr>
                <a:spLocks noGrp="1" noRot="1" noChangeAspect="1" noMove="1" noResize="1" noEditPoints="1" noAdjustHandles="1" noChangeArrowheads="1" noChangeShapeType="1" noTextEdit="1"/>
              </p:cNvSpPr>
              <p:nvPr>
                <p:ph idx="1"/>
              </p:nvPr>
            </p:nvSpPr>
            <p:spPr>
              <a:blipFill>
                <a:blip r:embed="rId2"/>
                <a:stretch>
                  <a:fillRect l="-1084" r="-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367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3FC85-AAF9-4588-9C08-2AC3FC7FE682}"/>
              </a:ext>
            </a:extLst>
          </p:cNvPr>
          <p:cNvSpPr>
            <a:spLocks noGrp="1"/>
          </p:cNvSpPr>
          <p:nvPr>
            <p:ph type="title"/>
          </p:nvPr>
        </p:nvSpPr>
        <p:spPr/>
        <p:txBody>
          <a:bodyPr>
            <a:normAutofit/>
          </a:bodyPr>
          <a:lstStyle/>
          <a:p>
            <a:r>
              <a:rPr lang="zh-CN" altLang="en-US" sz="4800" dirty="0">
                <a:latin typeface="等线" panose="02010600030101010101" pitchFamily="2" charset="-122"/>
                <a:ea typeface="等线" panose="02010600030101010101" pitchFamily="2" charset="-122"/>
              </a:rPr>
              <a:t> 热力学系统的采样</a:t>
            </a:r>
            <a:endParaRPr lang="zh-CN" altLang="en-US" sz="4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E1FEB5-E091-46AF-8C60-840110595A8B}"/>
                  </a:ext>
                </a:extLst>
              </p:cNvPr>
              <p:cNvSpPr>
                <a:spLocks noGrp="1"/>
              </p:cNvSpPr>
              <p:nvPr>
                <p:ph idx="1"/>
              </p:nvPr>
            </p:nvSpPr>
            <p:spPr/>
            <p:txBody>
              <a:bodyPr/>
              <a:lstStyle/>
              <a:p>
                <a:r>
                  <a:rPr lang="zh-CN" altLang="en-US" sz="2800" dirty="0">
                    <a:latin typeface="等线" panose="02010600030101010101" pitchFamily="2" charset="-122"/>
                    <a:ea typeface="等线" panose="02010600030101010101" pitchFamily="2" charset="-122"/>
                  </a:rPr>
                  <a:t>微正则系综中系统的所有代表点都分布在</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𝐻</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𝑝</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𝑞</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𝐸</m:t>
                    </m:r>
                  </m:oMath>
                </a14:m>
                <a:r>
                  <a:rPr lang="zh-CN" altLang="en-US" sz="2800" dirty="0">
                    <a:latin typeface="等线" panose="02010600030101010101" pitchFamily="2" charset="-122"/>
                    <a:ea typeface="等线" panose="02010600030101010101" pitchFamily="2" charset="-122"/>
                  </a:rPr>
                  <a:t>的等能面上，分布函数</a:t>
                </a:r>
                <a14:m>
                  <m:oMath xmlns:m="http://schemas.openxmlformats.org/officeDocument/2006/math">
                    <m:r>
                      <a:rPr lang="en-US" altLang="zh-CN" sz="2800" b="0" i="1" smtClean="0">
                        <a:latin typeface="Cambria Math" panose="02040503050406030204" pitchFamily="18" charset="0"/>
                        <a:ea typeface="等线" panose="02010600030101010101" pitchFamily="2" charset="-122"/>
                      </a:rPr>
                      <m:t>𝜌</m:t>
                    </m:r>
                    <m:r>
                      <a:rPr lang="en-US" altLang="zh-CN" sz="2800" b="0" i="1" smtClean="0">
                        <a:latin typeface="Cambria Math" panose="02040503050406030204" pitchFamily="18" charset="0"/>
                        <a:ea typeface="等线" panose="02010600030101010101" pitchFamily="2" charset="-122"/>
                      </a:rPr>
                      <m:t>=</m:t>
                    </m:r>
                    <m:r>
                      <a:rPr lang="en-US" altLang="zh-CN" sz="2800" b="0" i="1" smtClean="0">
                        <a:latin typeface="Cambria Math" panose="02040503050406030204" pitchFamily="18" charset="0"/>
                        <a:ea typeface="等线" panose="02010600030101010101" pitchFamily="2" charset="-122"/>
                      </a:rPr>
                      <m:t>𝐶𝑜𝑛𝑠𝑡</m:t>
                    </m:r>
                  </m:oMath>
                </a14:m>
                <a:r>
                  <a:rPr lang="zh-CN" altLang="en-US" sz="2800" dirty="0">
                    <a:latin typeface="等线" panose="02010600030101010101" pitchFamily="2" charset="-122"/>
                    <a:ea typeface="等线" panose="02010600030101010101" pitchFamily="2" charset="-122"/>
                  </a:rPr>
                  <a:t>，由此发展起来</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a:t>
                </a:r>
                <a:r>
                  <a:rPr lang="en-US" altLang="zh-CN" sz="2800" dirty="0">
                    <a:latin typeface="等线" panose="02010600030101010101" pitchFamily="2" charset="-122"/>
                    <a:ea typeface="等线" panose="02010600030101010101" pitchFamily="2" charset="-122"/>
                  </a:rPr>
                  <a:t>(Molecular Dynamics)</a:t>
                </a:r>
                <a:r>
                  <a:rPr lang="zh-CN" altLang="en-US" sz="2800" dirty="0">
                    <a:latin typeface="等线" panose="02010600030101010101" pitchFamily="2" charset="-122"/>
                    <a:ea typeface="等线" panose="02010600030101010101" pitchFamily="2" charset="-122"/>
                  </a:rPr>
                  <a:t>。</a:t>
                </a:r>
                <a:r>
                  <a:rPr lang="en-US" altLang="zh-CN" sz="2800" dirty="0">
                    <a:latin typeface="等线" panose="02010600030101010101" pitchFamily="2" charset="-122"/>
                    <a:ea typeface="等线" panose="02010600030101010101" pitchFamily="2" charset="-122"/>
                  </a:rPr>
                  <a:t>MD</a:t>
                </a:r>
                <a:r>
                  <a:rPr lang="zh-CN" altLang="en-US" sz="2800" dirty="0">
                    <a:latin typeface="等线" panose="02010600030101010101" pitchFamily="2" charset="-122"/>
                    <a:ea typeface="等线" panose="02010600030101010101" pitchFamily="2" charset="-122"/>
                  </a:rPr>
                  <a:t>方法中让系统按照由其哈密顿量给出的动力学方程演化，直到布满等能面，保证了能量守恒，在此过程中对系统的物理量按时间平均即可得到所求结果。</a:t>
                </a:r>
                <a:endParaRPr lang="en-US" altLang="zh-CN" sz="2800" dirty="0">
                  <a:latin typeface="等线" panose="02010600030101010101" pitchFamily="2" charset="-122"/>
                  <a:ea typeface="等线" panose="02010600030101010101" pitchFamily="2" charset="-122"/>
                </a:endParaRPr>
              </a:p>
              <a:p>
                <a:r>
                  <a:rPr lang="zh-CN" altLang="en-US" sz="2800" dirty="0">
                    <a:latin typeface="等线" panose="02010600030101010101" pitchFamily="2" charset="-122"/>
                    <a:ea typeface="等线" panose="02010600030101010101" pitchFamily="2" charset="-122"/>
                  </a:rPr>
                  <a:t>其缺点是计算量大，对于不能明确给出动力学方程的系统（如</a:t>
                </a:r>
                <a:r>
                  <a:rPr lang="en-US" altLang="zh-CN" sz="2800" dirty="0" err="1">
                    <a:latin typeface="等线" panose="02010600030101010101" pitchFamily="2" charset="-122"/>
                    <a:ea typeface="等线" panose="02010600030101010101" pitchFamily="2" charset="-122"/>
                  </a:rPr>
                  <a:t>Ising</a:t>
                </a:r>
                <a:r>
                  <a:rPr lang="zh-CN" altLang="en-US" sz="2800" dirty="0">
                    <a:latin typeface="等线" panose="02010600030101010101" pitchFamily="2" charset="-122"/>
                    <a:ea typeface="等线" panose="02010600030101010101" pitchFamily="2" charset="-122"/>
                  </a:rPr>
                  <a:t>模型）无能为力，因此我们使用</a:t>
                </a:r>
                <a:r>
                  <a:rPr lang="en-US" altLang="zh-CN" sz="2800" dirty="0">
                    <a:latin typeface="等线" panose="02010600030101010101" pitchFamily="2" charset="-122"/>
                    <a:ea typeface="等线" panose="02010600030101010101" pitchFamily="2" charset="-122"/>
                  </a:rPr>
                  <a:t>MC</a:t>
                </a:r>
                <a:r>
                  <a:rPr lang="zh-CN" altLang="en-US" sz="2800" dirty="0">
                    <a:latin typeface="等线" panose="02010600030101010101" pitchFamily="2" charset="-122"/>
                    <a:ea typeface="等线" panose="02010600030101010101" pitchFamily="2" charset="-122"/>
                  </a:rPr>
                  <a:t>方法。优点是可以计算与动力学相关的量，如扩散系数、热导率、黏度等。</a:t>
                </a:r>
                <a:endParaRPr lang="zh-CN" altLang="en-US" dirty="0"/>
              </a:p>
            </p:txBody>
          </p:sp>
        </mc:Choice>
        <mc:Fallback xmlns="">
          <p:sp>
            <p:nvSpPr>
              <p:cNvPr id="3" name="内容占位符 2">
                <a:extLst>
                  <a:ext uri="{FF2B5EF4-FFF2-40B4-BE49-F238E27FC236}">
                    <a16:creationId xmlns:a16="http://schemas.microsoft.com/office/drawing/2014/main" id="{17E1FEB5-E091-46AF-8C60-840110595A8B}"/>
                  </a:ext>
                </a:extLst>
              </p:cNvPr>
              <p:cNvSpPr>
                <a:spLocks noGrp="1" noRot="1" noChangeAspect="1" noMove="1" noResize="1" noEditPoints="1" noAdjustHandles="1" noChangeArrowheads="1" noChangeShapeType="1" noTextEdit="1"/>
              </p:cNvSpPr>
              <p:nvPr>
                <p:ph idx="1"/>
              </p:nvPr>
            </p:nvSpPr>
            <p:spPr>
              <a:blipFill>
                <a:blip r:embed="rId2"/>
                <a:stretch>
                  <a:fillRect l="-1084" t="-1503" r="-542" b="-4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14262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1138</TotalTime>
  <Words>3929</Words>
  <Application>Microsoft Office PowerPoint</Application>
  <PresentationFormat>宽屏</PresentationFormat>
  <Paragraphs>222</Paragraphs>
  <Slides>70</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等线</vt:lpstr>
      <vt:lpstr>Arial</vt:lpstr>
      <vt:lpstr>Calibri</vt:lpstr>
      <vt:lpstr>Calibri Light</vt:lpstr>
      <vt:lpstr>Cambria Math</vt:lpstr>
      <vt:lpstr>Wingdings</vt:lpstr>
      <vt:lpstr>天体</vt:lpstr>
      <vt:lpstr>蒙特卡洛数值方法 及 在伊辛模型上的应用</vt:lpstr>
      <vt:lpstr>目录</vt:lpstr>
      <vt:lpstr>PowerPoint 演示文稿</vt:lpstr>
      <vt:lpstr>PowerPoint 演示文稿</vt:lpstr>
      <vt:lpstr>蒙特卡洛数值方法</vt:lpstr>
      <vt:lpstr> 蒙特卡洛算法</vt:lpstr>
      <vt:lpstr> 蒙特卡洛算法</vt:lpstr>
      <vt:lpstr> 热力学系统的采样</vt:lpstr>
      <vt:lpstr> 热力学系统的采样</vt:lpstr>
      <vt:lpstr> 热力学系统的采样</vt:lpstr>
      <vt:lpstr> 简单抽样</vt:lpstr>
      <vt:lpstr> 简单抽样的局限性</vt:lpstr>
      <vt:lpstr> 重要性采样</vt:lpstr>
      <vt:lpstr> 重要性采样</vt:lpstr>
      <vt:lpstr>PowerPoint 演示文稿</vt:lpstr>
      <vt:lpstr> 马尔科夫过程</vt:lpstr>
      <vt:lpstr> 马尔科夫过程</vt:lpstr>
      <vt:lpstr> 马尔科夫过程</vt:lpstr>
      <vt:lpstr> 马尔科夫过程</vt:lpstr>
      <vt:lpstr>  马尔科夫过程</vt:lpstr>
      <vt:lpstr>  马尔科夫过程</vt:lpstr>
      <vt:lpstr>伊辛模型</vt:lpstr>
      <vt:lpstr> 伊辛模型的提出与研究历史</vt:lpstr>
      <vt:lpstr> 伊辛模型的意义</vt:lpstr>
      <vt:lpstr> 伊辛模型的意义</vt:lpstr>
      <vt:lpstr> 物质的磁性</vt:lpstr>
      <vt:lpstr> 磁性的分类</vt:lpstr>
      <vt:lpstr> 伊辛模型</vt:lpstr>
      <vt:lpstr> 伊辛模型</vt:lpstr>
      <vt:lpstr> 平均场近似</vt:lpstr>
      <vt:lpstr> 平均场近似</vt:lpstr>
      <vt:lpstr> 平均场近似与铁磁相变</vt:lpstr>
      <vt:lpstr> 平均场近似与铁磁相变</vt:lpstr>
      <vt:lpstr>蒙特卡洛×伊辛模型</vt:lpstr>
      <vt:lpstr> 构造马尔科夫过程</vt:lpstr>
      <vt:lpstr> 单粒子翻转</vt:lpstr>
      <vt:lpstr> 单粒子翻转</vt:lpstr>
      <vt:lpstr> 单粒子翻转</vt:lpstr>
      <vt:lpstr> 单粒子翻转</vt:lpstr>
      <vt:lpstr> 程序细节</vt:lpstr>
      <vt:lpstr> 程序细节</vt:lpstr>
      <vt:lpstr> 程序细节</vt:lpstr>
      <vt:lpstr> 程序细节</vt:lpstr>
      <vt:lpstr> 程序细节</vt:lpstr>
      <vt:lpstr> 采样方法</vt:lpstr>
      <vt:lpstr> 模拟结果</vt:lpstr>
      <vt:lpstr>降温过程（初态完全随机）与升温过程（初态完全有序）演化的最终结果对比</vt:lpstr>
      <vt:lpstr>另外关心的一个问题就是随着步骤增加，体系是否真的可以达到一种稳定状态</vt:lpstr>
      <vt:lpstr> 零磁场自发磁化</vt:lpstr>
      <vt:lpstr>由于计算机模拟的晶格大小有限，模拟是否能准确地描述铁磁现象还需要对规模进行一个比较</vt:lpstr>
      <vt:lpstr>PowerPoint 演示文稿</vt:lpstr>
      <vt:lpstr> 能量温度关系</vt:lpstr>
      <vt:lpstr> 磁化率-磁场关系</vt:lpstr>
      <vt:lpstr>不同温度时的对比：</vt:lpstr>
      <vt:lpstr>取初始条件为两种极化下的磁化率-磁场关系</vt:lpstr>
      <vt:lpstr>物态方程M-T-H关系</vt:lpstr>
      <vt:lpstr>PowerPoint 演示文稿</vt:lpstr>
      <vt:lpstr>反铁磁体</vt:lpstr>
      <vt:lpstr>反铁磁体磁化涨落</vt:lpstr>
      <vt:lpstr>蒙特卡洛算法的优化</vt:lpstr>
      <vt:lpstr>临界温度附近的不稳定性</vt:lpstr>
      <vt:lpstr>低温下的收敛慢化</vt:lpstr>
      <vt:lpstr>团簇更新</vt:lpstr>
      <vt:lpstr>团簇更新——Wolff算法</vt:lpstr>
      <vt:lpstr>Wolff算法P_add的确定</vt:lpstr>
      <vt:lpstr>Wolff算法 </vt:lpstr>
      <vt:lpstr>团簇更新算法的其他应用</vt:lpstr>
      <vt:lpstr>PowerPoint 演示文稿</vt:lpstr>
      <vt:lpstr>伊辛模型的其他应用</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蒙特卡洛数值方法 及 在伊辛模型上的应用</dc:title>
  <dc:creator>梁 靖雲</dc:creator>
  <cp:lastModifiedBy>yx duan</cp:lastModifiedBy>
  <cp:revision>93</cp:revision>
  <dcterms:created xsi:type="dcterms:W3CDTF">2019-10-10T13:20:17Z</dcterms:created>
  <dcterms:modified xsi:type="dcterms:W3CDTF">2019-12-22T13:05:13Z</dcterms:modified>
</cp:coreProperties>
</file>